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charts/chart2.xml" ContentType="application/vnd.openxmlformats-officedocument.drawingml.chart+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3"/>
  </p:sldMasterIdLst>
  <p:notesMasterIdLst>
    <p:notesMasterId r:id="rId21"/>
  </p:notesMasterIdLst>
  <p:handoutMasterIdLst>
    <p:handoutMasterId r:id="rId22"/>
  </p:handoutMasterIdLst>
  <p:sldIdLst>
    <p:sldId id="264" r:id="rId4"/>
    <p:sldId id="258" r:id="rId5"/>
    <p:sldId id="2147480156" r:id="rId6"/>
    <p:sldId id="2147473049" r:id="rId7"/>
    <p:sldId id="2147480126" r:id="rId8"/>
    <p:sldId id="2147376624" r:id="rId9"/>
    <p:sldId id="2147480157" r:id="rId10"/>
    <p:sldId id="2147480132" r:id="rId11"/>
    <p:sldId id="2147480143" r:id="rId12"/>
    <p:sldId id="2147480136" r:id="rId13"/>
    <p:sldId id="2147480151" r:id="rId14"/>
    <p:sldId id="2147480150" r:id="rId15"/>
    <p:sldId id="2147480139" r:id="rId16"/>
    <p:sldId id="2147480149" r:id="rId17"/>
    <p:sldId id="2147480146" r:id="rId18"/>
    <p:sldId id="270" r:id="rId19"/>
    <p:sldId id="260" r:id="rId20"/>
  </p:sldIdLst>
  <p:sldSz cx="12192000" cy="6858000"/>
  <p:notesSz cx="6808788" cy="9940925"/>
  <p:embeddedFontLst>
    <p:embeddedFont>
      <p:font typeface="MMC Display Condensed" panose="020B0606020203020204" pitchFamily="34" charset="0"/>
      <p:regular r:id="rId23"/>
      <p:bold r:id="rId24"/>
    </p:embeddedFont>
    <p:embeddedFont>
      <p:font typeface="Oswald Bold" panose="00000800000000000000" pitchFamily="2" charset="0"/>
      <p:bold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CEFF"/>
    <a:srgbClr val="FF8C00"/>
    <a:srgbClr val="ADDFB3"/>
    <a:srgbClr val="002C77"/>
    <a:srgbClr val="FFBE00"/>
    <a:srgbClr val="C53532"/>
    <a:srgbClr val="C6EEFF"/>
    <a:srgbClr val="CAE9D3"/>
    <a:srgbClr val="FFAEA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E66A67-BCD3-4BCE-8E2B-906A8A7ED87C}" v="1" dt="2024-03-27T13:30:59.353"/>
  </p1510:revLst>
</p1510:revInfo>
</file>

<file path=ppt/tableStyles.xml><?xml version="1.0" encoding="utf-8"?>
<a:tblStyleLst xmlns:a="http://schemas.openxmlformats.org/drawingml/2006/main" def="{839DD9DD-9E6C-4910-8AC0-68ADFF6A6AFC}">
  <a:tblStyle styleId="{839DD9DD-9E6C-4910-8AC0-68ADFF6A6AFC}" styleName="Oliver Wyman - default">
    <a:wholeTbl>
      <a:tcTxStyle>
        <a:fontRef idx="minor">
          <a:prstClr val="black"/>
        </a:fontRef>
        <a:schemeClr val="tx1"/>
      </a:tcTxStyle>
      <a:tcStyle>
        <a:tcBdr>
          <a:left>
            <a:ln>
              <a:noFill/>
            </a:ln>
          </a:left>
          <a:right>
            <a:ln>
              <a:noFill/>
            </a:ln>
          </a:right>
          <a:top>
            <a:ln>
              <a:noFill/>
            </a:ln>
          </a:top>
          <a:bottom>
            <a:ln w="9525" cmpd="sng">
              <a:solidFill>
                <a:schemeClr val="tx1"/>
              </a:solidFill>
            </a:ln>
          </a:bottom>
          <a:insideH>
            <a:ln w="9525" cmpd="sng">
              <a:solidFill>
                <a:schemeClr val="tx1"/>
              </a:solidFill>
            </a:ln>
          </a:insideH>
          <a:insideV>
            <a:ln>
              <a:noFill/>
            </a:ln>
          </a:insideV>
        </a:tcBdr>
        <a:fill>
          <a:noFill/>
        </a:fill>
      </a:tcStyle>
    </a:wholeTbl>
    <a:lastCol>
      <a:tcTxStyle b="on">
        <a:fontRef idx="minor">
          <a:prstClr val="black"/>
        </a:fontRef>
      </a:tcTxStyle>
      <a:tcStyle>
        <a:tcBdr/>
      </a:tcStyle>
    </a:lastCol>
    <a:firstCol>
      <a:tcTxStyle b="on">
        <a:fontRef idx="minor">
          <a:prstClr val="black"/>
        </a:fontRef>
      </a:tcTxStyle>
      <a:tcStyle>
        <a:tcBdr/>
      </a:tcStyle>
    </a:firstCol>
    <a:lastRow>
      <a:tcTxStyle b="on">
        <a:fontRef idx="minor">
          <a:prstClr val="black"/>
        </a:fontRef>
      </a:tcTxStyle>
      <a:tcStyle>
        <a:tcBdr/>
        <a:fill>
          <a:noFill/>
        </a:fill>
      </a:tcStyle>
    </a:lastRow>
    <a:firstRow>
      <a:tcTxStyle b="on">
        <a:fontRef idx="minor">
          <a:prstClr val="black"/>
        </a:fontRef>
      </a:tcTxStyle>
      <a:tcStyle>
        <a:tcBdr>
          <a:bottom>
            <a:ln w="9525"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snapToGrid="0" showGuides="1">
      <p:cViewPr varScale="1">
        <p:scale>
          <a:sx n="65" d="100"/>
          <a:sy n="65" d="100"/>
        </p:scale>
        <p:origin x="60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fanti, Matteo" userId="c5463c01-1855-4203-af04-a401512963a9" providerId="ADAL" clId="{7FE66A67-BCD3-4BCE-8E2B-906A8A7ED87C}"/>
    <pc:docChg chg="custSel modSld">
      <pc:chgData name="Bonfanti, Matteo" userId="c5463c01-1855-4203-af04-a401512963a9" providerId="ADAL" clId="{7FE66A67-BCD3-4BCE-8E2B-906A8A7ED87C}" dt="2024-03-27T13:31:01.597" v="1" actId="21"/>
      <pc:docMkLst>
        <pc:docMk/>
      </pc:docMkLst>
      <pc:sldChg chg="addSp delSp mod">
        <pc:chgData name="Bonfanti, Matteo" userId="c5463c01-1855-4203-af04-a401512963a9" providerId="ADAL" clId="{7FE66A67-BCD3-4BCE-8E2B-906A8A7ED87C}" dt="2024-03-27T13:31:01.597" v="1" actId="21"/>
        <pc:sldMkLst>
          <pc:docMk/>
          <pc:sldMk cId="3384085967" sldId="2147480146"/>
        </pc:sldMkLst>
        <pc:picChg chg="add del">
          <ac:chgData name="Bonfanti, Matteo" userId="c5463c01-1855-4203-af04-a401512963a9" providerId="ADAL" clId="{7FE66A67-BCD3-4BCE-8E2B-906A8A7ED87C}" dt="2024-03-27T13:31:01.597" v="1" actId="21"/>
          <ac:picMkLst>
            <pc:docMk/>
            <pc:sldMk cId="3384085967" sldId="2147480146"/>
            <ac:picMk id="6" creationId="{1C7382C0-1EA8-352D-08D7-CF9198D7F3C3}"/>
          </ac:picMkLst>
        </pc:picChg>
      </pc:sldChg>
    </pc:docChg>
  </pc:docChgLst>
  <pc:docChgLst>
    <pc:chgData name="Bonfanti, Matteo" userId="c5463c01-1855-4203-af04-a401512963a9" providerId="ADAL" clId="{24F4D35B-EAA0-49C1-8C16-173936398195}"/>
    <pc:docChg chg="modSld">
      <pc:chgData name="Bonfanti, Matteo" userId="c5463c01-1855-4203-af04-a401512963a9" providerId="ADAL" clId="{24F4D35B-EAA0-49C1-8C16-173936398195}" dt="2024-03-07T07:51:31.375" v="4" actId="20577"/>
      <pc:docMkLst>
        <pc:docMk/>
      </pc:docMkLst>
      <pc:sldChg chg="modSp mod">
        <pc:chgData name="Bonfanti, Matteo" userId="c5463c01-1855-4203-af04-a401512963a9" providerId="ADAL" clId="{24F4D35B-EAA0-49C1-8C16-173936398195}" dt="2024-03-07T07:51:31.375" v="4" actId="20577"/>
        <pc:sldMkLst>
          <pc:docMk/>
          <pc:sldMk cId="3473477329" sldId="264"/>
        </pc:sldMkLst>
        <pc:spChg chg="mod">
          <ac:chgData name="Bonfanti, Matteo" userId="c5463c01-1855-4203-af04-a401512963a9" providerId="ADAL" clId="{24F4D35B-EAA0-49C1-8C16-173936398195}" dt="2024-03-07T07:51:31.375" v="4" actId="20577"/>
          <ac:spMkLst>
            <pc:docMk/>
            <pc:sldMk cId="3473477329" sldId="264"/>
            <ac:spMk id="5" creationId="{9B6AA177-A98A-41BE-948D-DE73291396B6}"/>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965837199493884E-2"/>
          <c:y val="3.5886818495514144E-2"/>
          <c:w val="0.9780683256010122"/>
          <c:h val="0.92822636300897166"/>
        </c:manualLayout>
      </c:layout>
      <c:barChart>
        <c:barDir val="col"/>
        <c:grouping val="stacked"/>
        <c:varyColors val="0"/>
        <c:ser>
          <c:idx val="0"/>
          <c:order val="0"/>
          <c:spPr>
            <a:noFill/>
            <a:ln>
              <a:noFill/>
            </a:ln>
          </c:spPr>
          <c:invertIfNegative val="0"/>
          <c:dPt>
            <c:idx val="0"/>
            <c:invertIfNegative val="0"/>
            <c:bubble3D val="0"/>
            <c:spPr>
              <a:solidFill>
                <a:schemeClr val="accent2"/>
              </a:solidFill>
              <a:ln w="9525" cmpd="sng" algn="ctr">
                <a:solidFill>
                  <a:srgbClr val="FFFFFF"/>
                </a:solidFill>
                <a:prstDash val="solid"/>
              </a:ln>
            </c:spPr>
            <c:extLst>
              <c:ext xmlns:c16="http://schemas.microsoft.com/office/drawing/2014/chart" uri="{C3380CC4-5D6E-409C-BE32-E72D297353CC}">
                <c16:uniqueId val="{00000000-5DCB-4000-9425-B6557285E7B0}"/>
              </c:ext>
            </c:extLst>
          </c:dPt>
          <c:dPt>
            <c:idx val="7"/>
            <c:invertIfNegative val="0"/>
            <c:bubble3D val="0"/>
            <c:spPr>
              <a:solidFill>
                <a:schemeClr val="accent1"/>
              </a:solidFill>
              <a:ln w="9525" cmpd="sng" algn="ctr">
                <a:solidFill>
                  <a:srgbClr val="FFFFFF"/>
                </a:solidFill>
                <a:prstDash val="solid"/>
              </a:ln>
            </c:spPr>
            <c:extLst>
              <c:ext xmlns:c16="http://schemas.microsoft.com/office/drawing/2014/chart" uri="{C3380CC4-5D6E-409C-BE32-E72D297353CC}">
                <c16:uniqueId val="{00000001-5DCB-4000-9425-B6557285E7B0}"/>
              </c:ext>
            </c:extLst>
          </c:dPt>
          <c:dPt>
            <c:idx val="9"/>
            <c:invertIfNegative val="0"/>
            <c:bubble3D val="0"/>
            <c:spPr>
              <a:solidFill>
                <a:schemeClr val="accent1"/>
              </a:solidFill>
              <a:ln w="9525" cmpd="sng" algn="ctr">
                <a:solidFill>
                  <a:srgbClr val="FFFFFF"/>
                </a:solidFill>
                <a:prstDash val="solid"/>
              </a:ln>
            </c:spPr>
            <c:extLst>
              <c:ext xmlns:c16="http://schemas.microsoft.com/office/drawing/2014/chart" uri="{C3380CC4-5D6E-409C-BE32-E72D297353CC}">
                <c16:uniqueId val="{00000002-5DCB-4000-9425-B6557285E7B0}"/>
              </c:ext>
            </c:extLst>
          </c:dPt>
          <c:val>
            <c:numRef>
              <c:f>Sheet1!$A$1:$J$1</c:f>
              <c:numCache>
                <c:formatCode>General</c:formatCode>
                <c:ptCount val="10"/>
                <c:pt idx="0">
                  <c:v>1.5</c:v>
                </c:pt>
                <c:pt idx="1">
                  <c:v>1.5</c:v>
                </c:pt>
                <c:pt idx="2">
                  <c:v>1.6999999999999993</c:v>
                </c:pt>
                <c:pt idx="3">
                  <c:v>3.5</c:v>
                </c:pt>
                <c:pt idx="4">
                  <c:v>3.8999999999999986</c:v>
                </c:pt>
                <c:pt idx="5">
                  <c:v>5.6</c:v>
                </c:pt>
                <c:pt idx="6">
                  <c:v>11.799999999999997</c:v>
                </c:pt>
                <c:pt idx="7">
                  <c:v>11.799999999999994</c:v>
                </c:pt>
                <c:pt idx="8">
                  <c:v>10.699999999999998</c:v>
                </c:pt>
                <c:pt idx="9">
                  <c:v>10.699999999999992</c:v>
                </c:pt>
              </c:numCache>
            </c:numRef>
          </c:val>
          <c:extLst>
            <c:ext xmlns:c16="http://schemas.microsoft.com/office/drawing/2014/chart" uri="{C3380CC4-5D6E-409C-BE32-E72D297353CC}">
              <c16:uniqueId val="{00000003-5DCB-4000-9425-B6557285E7B0}"/>
            </c:ext>
          </c:extLst>
        </c:ser>
        <c:ser>
          <c:idx val="1"/>
          <c:order val="1"/>
          <c:spPr>
            <a:solidFill>
              <a:schemeClr val="accent2"/>
            </a:solidFill>
            <a:ln w="9525" cmpd="sng" algn="ctr">
              <a:solidFill>
                <a:srgbClr val="FFFFFF"/>
              </a:solidFill>
              <a:prstDash val="solid"/>
            </a:ln>
          </c:spPr>
          <c:invertIfNegative val="0"/>
          <c:val>
            <c:numRef>
              <c:f>Sheet1!$A$2:$J$2</c:f>
              <c:numCache>
                <c:formatCode>General</c:formatCode>
                <c:ptCount val="10"/>
                <c:pt idx="1">
                  <c:v>0.19999999999999996</c:v>
                </c:pt>
                <c:pt idx="2">
                  <c:v>1.7999999999999998</c:v>
                </c:pt>
                <c:pt idx="3">
                  <c:v>0.39999999999999991</c:v>
                </c:pt>
                <c:pt idx="4">
                  <c:v>1.7000000000000002</c:v>
                </c:pt>
                <c:pt idx="5">
                  <c:v>6.7999999999999989</c:v>
                </c:pt>
                <c:pt idx="6">
                  <c:v>0.59999999999999964</c:v>
                </c:pt>
                <c:pt idx="8">
                  <c:v>1.0999999999999996</c:v>
                </c:pt>
              </c:numCache>
            </c:numRef>
          </c:val>
          <c:extLst>
            <c:ext xmlns:c16="http://schemas.microsoft.com/office/drawing/2014/chart" uri="{C3380CC4-5D6E-409C-BE32-E72D297353CC}">
              <c16:uniqueId val="{00000004-5DCB-4000-9425-B6557285E7B0}"/>
            </c:ext>
          </c:extLst>
        </c:ser>
        <c:dLbls>
          <c:showLegendKey val="0"/>
          <c:showVal val="0"/>
          <c:showCatName val="0"/>
          <c:showSerName val="0"/>
          <c:showPercent val="0"/>
          <c:showBubbleSize val="0"/>
        </c:dLbls>
        <c:gapWidth val="80"/>
        <c:overlap val="100"/>
        <c:axId val="273990064"/>
        <c:axId val="1"/>
      </c:barChart>
      <c:catAx>
        <c:axId val="27399006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2.399999999999999"/>
          <c:min val="0"/>
        </c:scaling>
        <c:delete val="1"/>
        <c:axPos val="l"/>
        <c:numFmt formatCode="General" sourceLinked="1"/>
        <c:majorTickMark val="out"/>
        <c:minorTickMark val="none"/>
        <c:tickLblPos val="nextTo"/>
        <c:crossAx val="27399006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807017543859651E-2"/>
          <c:y val="8.0846968238691044E-2"/>
          <c:w val="0.95438596491228067"/>
          <c:h val="0.83830606352261794"/>
        </c:manualLayout>
      </c:layout>
      <c:barChart>
        <c:barDir val="col"/>
        <c:grouping val="stacked"/>
        <c:varyColors val="0"/>
        <c:ser>
          <c:idx val="0"/>
          <c:order val="0"/>
          <c:spPr>
            <a:solidFill>
              <a:srgbClr val="002C77"/>
            </a:solidFill>
            <a:ln w="9525" cmpd="sng" algn="ctr">
              <a:solidFill>
                <a:srgbClr val="FFFFFF"/>
              </a:solidFill>
              <a:prstDash val="solid"/>
            </a:ln>
          </c:spPr>
          <c:invertIfNegative val="0"/>
          <c:dLbls>
            <c:dLbl>
              <c:idx val="1"/>
              <c:layout>
                <c:manualLayout>
                  <c:x val="0"/>
                  <c:y val="0"/>
                </c:manualLayout>
              </c:layout>
              <c:numFmt formatCode="#,##0.0;&quot;-&quot;#,##0.0" sourceLinked="0"/>
              <c:spPr>
                <a:noFill/>
                <a:ln>
                  <a:noFill/>
                </a:ln>
              </c:spPr>
              <c:txPr>
                <a:bodyPr wrap="none"/>
                <a:lstStyle/>
                <a:p>
                  <a:pPr>
                    <a:defRPr sz="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3EF-4B56-B148-FA17A9894E2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100</c:v>
                </c:pt>
                <c:pt idx="1">
                  <c:v>60</c:v>
                </c:pt>
              </c:numCache>
            </c:numRef>
          </c:val>
          <c:extLst>
            <c:ext xmlns:c16="http://schemas.microsoft.com/office/drawing/2014/chart" uri="{C3380CC4-5D6E-409C-BE32-E72D297353CC}">
              <c16:uniqueId val="{00000001-83EF-4B56-B148-FA17A9894E21}"/>
            </c:ext>
          </c:extLst>
        </c:ser>
        <c:ser>
          <c:idx val="1"/>
          <c:order val="1"/>
          <c:spPr>
            <a:solidFill>
              <a:schemeClr val="accent2"/>
            </a:solidFill>
            <a:ln w="9525" cmpd="sng" algn="ctr">
              <a:solidFill>
                <a:srgbClr val="FFFFFF"/>
              </a:solidFill>
              <a:prstDash val="solid"/>
            </a:ln>
          </c:spPr>
          <c:invertIfNegative val="0"/>
          <c:dLbls>
            <c:dLbl>
              <c:idx val="1"/>
              <c:layout>
                <c:manualLayout>
                  <c:x val="0"/>
                  <c:y val="0"/>
                </c:manualLayout>
              </c:layout>
              <c:numFmt formatCode="#,##0.0;&quot;-&quot;#,##0.0" sourceLinked="0"/>
              <c:spPr>
                <a:noFill/>
                <a:ln>
                  <a:noFill/>
                </a:ln>
              </c:spPr>
              <c:txPr>
                <a:bodyPr wrap="none"/>
                <a:lstStyle/>
                <a:p>
                  <a:pPr>
                    <a:defRPr sz="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3EF-4B56-B148-FA17A9894E2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0</c:v>
                </c:pt>
                <c:pt idx="1">
                  <c:v>12.5</c:v>
                </c:pt>
              </c:numCache>
            </c:numRef>
          </c:val>
          <c:extLst>
            <c:ext xmlns:c16="http://schemas.microsoft.com/office/drawing/2014/chart" uri="{C3380CC4-5D6E-409C-BE32-E72D297353CC}">
              <c16:uniqueId val="{00000003-83EF-4B56-B148-FA17A9894E21}"/>
            </c:ext>
          </c:extLst>
        </c:ser>
        <c:dLbls>
          <c:showLegendKey val="0"/>
          <c:showVal val="0"/>
          <c:showCatName val="0"/>
          <c:showSerName val="0"/>
          <c:showPercent val="0"/>
          <c:showBubbleSize val="0"/>
        </c:dLbls>
        <c:gapWidth val="80"/>
        <c:overlap val="100"/>
        <c:axId val="637069152"/>
        <c:axId val="1"/>
      </c:barChart>
      <c:lineChart>
        <c:grouping val="standard"/>
        <c:varyColors val="0"/>
        <c:ser>
          <c:idx val="2"/>
          <c:order val="2"/>
          <c:spPr>
            <a:ln w="19050" cmpd="sng" algn="ctr">
              <a:solidFill>
                <a:srgbClr val="FF2B3D"/>
              </a:solidFill>
              <a:prstDash val="solid"/>
            </a:ln>
          </c:spPr>
          <c:marker>
            <c:symbol val="none"/>
          </c:marker>
          <c:val>
            <c:numRef>
              <c:f>Sheet1!$A$3:$B$3</c:f>
              <c:numCache>
                <c:formatCode>General</c:formatCode>
                <c:ptCount val="2"/>
                <c:pt idx="0">
                  <c:v>72.5</c:v>
                </c:pt>
                <c:pt idx="1">
                  <c:v>72.5</c:v>
                </c:pt>
              </c:numCache>
            </c:numRef>
          </c:val>
          <c:smooth val="0"/>
          <c:extLst>
            <c:ext xmlns:c16="http://schemas.microsoft.com/office/drawing/2014/chart" uri="{C3380CC4-5D6E-409C-BE32-E72D297353CC}">
              <c16:uniqueId val="{00000004-83EF-4B56-B148-FA17A9894E21}"/>
            </c:ext>
          </c:extLst>
        </c:ser>
        <c:dLbls>
          <c:showLegendKey val="0"/>
          <c:showVal val="0"/>
          <c:showCatName val="0"/>
          <c:showSerName val="0"/>
          <c:showPercent val="0"/>
          <c:showBubbleSize val="0"/>
        </c:dLbls>
        <c:marker val="1"/>
        <c:smooth val="0"/>
        <c:axId val="637069152"/>
        <c:axId val="1"/>
      </c:lineChart>
      <c:catAx>
        <c:axId val="63706915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637069152"/>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0E12572B-F973-4732-A453-119EA490170A}" type="datetimeFigureOut">
              <a:rPr lang="en-GB" smtClean="0"/>
              <a:t>27/03/2024</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8BB83C12-F094-4EDD-ABDC-7BADBDED5742}" type="slidenum">
              <a:rPr lang="en-GB" smtClean="0"/>
              <a:t>‹#›</a:t>
            </a:fld>
            <a:endParaRPr lang="en-GB"/>
          </a:p>
        </p:txBody>
      </p:sp>
    </p:spTree>
    <p:extLst>
      <p:ext uri="{BB962C8B-B14F-4D97-AF65-F5344CB8AC3E}">
        <p14:creationId xmlns:p14="http://schemas.microsoft.com/office/powerpoint/2010/main" val="91687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A8927E5-BED3-44D0-9ADF-FA873E1D6DAF}" type="datetimeFigureOut">
              <a:rPr lang="en-GB" smtClean="0"/>
              <a:t>27/03/2024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7324DA73-AE27-4433-BD53-3E1DB61918F0}" type="slidenum">
              <a:rPr lang="en-GB" smtClean="0"/>
              <a:t>‹#›</a:t>
            </a:fld>
            <a:endParaRPr lang="en-GB"/>
          </a:p>
        </p:txBody>
      </p:sp>
    </p:spTree>
    <p:extLst>
      <p:ext uri="{BB962C8B-B14F-4D97-AF65-F5344CB8AC3E}">
        <p14:creationId xmlns:p14="http://schemas.microsoft.com/office/powerpoint/2010/main" val="132988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24DA73-AE27-4433-BD53-3E1DB61918F0}" type="slidenum">
              <a:rPr lang="en-GB" smtClean="0"/>
              <a:t>1</a:t>
            </a:fld>
            <a:endParaRPr lang="en-GB"/>
          </a:p>
        </p:txBody>
      </p:sp>
    </p:spTree>
    <p:extLst>
      <p:ext uri="{BB962C8B-B14F-4D97-AF65-F5344CB8AC3E}">
        <p14:creationId xmlns:p14="http://schemas.microsoft.com/office/powerpoint/2010/main" val="251428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24DA73-AE27-4433-BD53-3E1DB61918F0}" type="slidenum">
              <a:rPr lang="en-GB" smtClean="0"/>
              <a:t>2</a:t>
            </a:fld>
            <a:endParaRPr lang="en-GB"/>
          </a:p>
        </p:txBody>
      </p:sp>
    </p:spTree>
    <p:extLst>
      <p:ext uri="{BB962C8B-B14F-4D97-AF65-F5344CB8AC3E}">
        <p14:creationId xmlns:p14="http://schemas.microsoft.com/office/powerpoint/2010/main" val="126758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24DA73-AE27-4433-BD53-3E1DB61918F0}" type="slidenum">
              <a:rPr lang="en-GB" smtClean="0"/>
              <a:t>4</a:t>
            </a:fld>
            <a:endParaRPr lang="en-GB"/>
          </a:p>
        </p:txBody>
      </p:sp>
    </p:spTree>
    <p:extLst>
      <p:ext uri="{BB962C8B-B14F-4D97-AF65-F5344CB8AC3E}">
        <p14:creationId xmlns:p14="http://schemas.microsoft.com/office/powerpoint/2010/main" val="2823313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913" y="1390650"/>
            <a:ext cx="6675437" cy="3756025"/>
          </a:xfrm>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7324DA73-AE27-4433-BD53-3E1DB61918F0}" type="slidenum">
              <a:rPr lang="it-IT" smtClean="0"/>
              <a:pPr/>
              <a:t>5</a:t>
            </a:fld>
            <a:endParaRPr lang="it-IT"/>
          </a:p>
        </p:txBody>
      </p:sp>
    </p:spTree>
    <p:extLst>
      <p:ext uri="{BB962C8B-B14F-4D97-AF65-F5344CB8AC3E}">
        <p14:creationId xmlns:p14="http://schemas.microsoft.com/office/powerpoint/2010/main" val="33497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7324DA73-AE27-4433-BD53-3E1DB61918F0}" type="slidenum">
              <a:rPr kumimoji="0" lang="it-IT"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9251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sldNum" sz="quarter" idx="5"/>
          </p:nvPr>
        </p:nvSpPr>
        <p:spPr>
          <a:noFill/>
        </p:spPr>
        <p:txBody>
          <a:bodyPr/>
          <a:lstStyle>
            <a:lvl1pPr defTabSz="939716">
              <a:defRPr sz="900">
                <a:solidFill>
                  <a:schemeClr val="tx1"/>
                </a:solidFill>
                <a:latin typeface="+mn-lt" charset="0"/>
              </a:defRPr>
            </a:lvl1pPr>
            <a:lvl2pPr marL="758253" indent="-291636" defTabSz="939716">
              <a:defRPr sz="900">
                <a:solidFill>
                  <a:schemeClr val="tx1"/>
                </a:solidFill>
                <a:latin typeface="+mn-lt" charset="0"/>
              </a:defRPr>
            </a:lvl2pPr>
            <a:lvl3pPr marL="1166544" indent="-233308" defTabSz="939716">
              <a:defRPr sz="900">
                <a:solidFill>
                  <a:schemeClr val="tx1"/>
                </a:solidFill>
                <a:latin typeface="+mn-lt" charset="0"/>
              </a:defRPr>
            </a:lvl3pPr>
            <a:lvl4pPr marL="1633161" indent="-233308" defTabSz="939716">
              <a:defRPr sz="900">
                <a:solidFill>
                  <a:schemeClr val="tx1"/>
                </a:solidFill>
                <a:latin typeface="+mn-lt" charset="0"/>
              </a:defRPr>
            </a:lvl4pPr>
            <a:lvl5pPr marL="2099778" indent="-233308" defTabSz="939716">
              <a:defRPr sz="900">
                <a:solidFill>
                  <a:schemeClr val="tx1"/>
                </a:solidFill>
                <a:latin typeface="+mn-lt" charset="0"/>
              </a:defRPr>
            </a:lvl5pPr>
            <a:lvl6pPr marL="2566396" indent="-233308" defTabSz="939716" eaLnBrk="0" fontAlgn="base" hangingPunct="0">
              <a:spcBef>
                <a:spcPct val="0"/>
              </a:spcBef>
              <a:spcAft>
                <a:spcPct val="0"/>
              </a:spcAft>
              <a:buFont typeface="Wingdings" pitchFamily="2" charset="2"/>
              <a:defRPr sz="900">
                <a:solidFill>
                  <a:schemeClr val="tx1"/>
                </a:solidFill>
                <a:latin typeface="+mn-lt" charset="0"/>
              </a:defRPr>
            </a:lvl6pPr>
            <a:lvl7pPr marL="3033014" indent="-233308" defTabSz="939716" eaLnBrk="0" fontAlgn="base" hangingPunct="0">
              <a:spcBef>
                <a:spcPct val="0"/>
              </a:spcBef>
              <a:spcAft>
                <a:spcPct val="0"/>
              </a:spcAft>
              <a:buFont typeface="Wingdings" pitchFamily="2" charset="2"/>
              <a:defRPr sz="900">
                <a:solidFill>
                  <a:schemeClr val="tx1"/>
                </a:solidFill>
                <a:latin typeface="+mn-lt" charset="0"/>
              </a:defRPr>
            </a:lvl7pPr>
            <a:lvl8pPr marL="3499630" indent="-233308" defTabSz="939716" eaLnBrk="0" fontAlgn="base" hangingPunct="0">
              <a:spcBef>
                <a:spcPct val="0"/>
              </a:spcBef>
              <a:spcAft>
                <a:spcPct val="0"/>
              </a:spcAft>
              <a:buFont typeface="Wingdings" pitchFamily="2" charset="2"/>
              <a:defRPr sz="900">
                <a:solidFill>
                  <a:schemeClr val="tx1"/>
                </a:solidFill>
                <a:latin typeface="+mn-lt" charset="0"/>
              </a:defRPr>
            </a:lvl8pPr>
            <a:lvl9pPr marL="3966248" indent="-233308" defTabSz="939716" eaLnBrk="0" fontAlgn="base" hangingPunct="0">
              <a:spcBef>
                <a:spcPct val="0"/>
              </a:spcBef>
              <a:spcAft>
                <a:spcPct val="0"/>
              </a:spcAft>
              <a:buFont typeface="Wingdings" pitchFamily="2" charset="2"/>
              <a:defRPr sz="900">
                <a:solidFill>
                  <a:schemeClr val="tx1"/>
                </a:solidFill>
                <a:latin typeface="+mn-lt" charset="0"/>
              </a:defRPr>
            </a:lvl9pPr>
          </a:lstStyle>
          <a:p>
            <a:fld id="{853D956F-74E8-402B-9610-9E2E9B9A1983}" type="slidenum">
              <a:rPr lang="it-IT" sz="1200" smtClean="0"/>
              <a:pPr/>
              <a:t>8</a:t>
            </a:fld>
            <a:endParaRPr lang="it-IT" sz="1200"/>
          </a:p>
        </p:txBody>
      </p:sp>
      <p:sp>
        <p:nvSpPr>
          <p:cNvPr id="35843" name="Rectangle 2"/>
          <p:cNvSpPr>
            <a:spLocks noGrp="1" noRot="1" noChangeAspect="1" noChangeArrowheads="1" noTextEdit="1"/>
          </p:cNvSpPr>
          <p:nvPr>
            <p:ph type="sldImg"/>
          </p:nvPr>
        </p:nvSpPr>
        <p:spPr>
          <a:xfrm>
            <a:off x="-220663" y="809625"/>
            <a:ext cx="7205663" cy="4054475"/>
          </a:xfrm>
          <a:ln/>
        </p:spPr>
      </p:sp>
      <p:sp>
        <p:nvSpPr>
          <p:cNvPr id="35844" name="Rectangle 3"/>
          <p:cNvSpPr>
            <a:spLocks noGrp="1" noChangeArrowheads="1"/>
          </p:cNvSpPr>
          <p:nvPr>
            <p:ph type="body" idx="1"/>
          </p:nvPr>
        </p:nvSpPr>
        <p:spPr>
          <a:noFill/>
        </p:spPr>
        <p:txBody>
          <a:bodyPr/>
          <a:lstStyle/>
          <a:p>
            <a:endParaRPr lang="it-IT"/>
          </a:p>
        </p:txBody>
      </p:sp>
    </p:spTree>
    <p:extLst>
      <p:ext uri="{BB962C8B-B14F-4D97-AF65-F5344CB8AC3E}">
        <p14:creationId xmlns:p14="http://schemas.microsoft.com/office/powerpoint/2010/main" val="1214695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4DA73-AE27-4433-BD53-3E1DB61918F0}" type="slidenum">
              <a:rPr lang="en-GB" smtClean="0"/>
              <a:t>16</a:t>
            </a:fld>
            <a:endParaRPr lang="en-GB" dirty="0"/>
          </a:p>
        </p:txBody>
      </p:sp>
    </p:spTree>
    <p:extLst>
      <p:ext uri="{BB962C8B-B14F-4D97-AF65-F5344CB8AC3E}">
        <p14:creationId xmlns:p14="http://schemas.microsoft.com/office/powerpoint/2010/main" val="171314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24DA73-AE27-4433-BD53-3E1DB61918F0}" type="slidenum">
              <a:rPr lang="en-GB" smtClean="0"/>
              <a:t>17</a:t>
            </a:fld>
            <a:endParaRPr lang="en-GB"/>
          </a:p>
        </p:txBody>
      </p:sp>
    </p:spTree>
    <p:extLst>
      <p:ext uri="{BB962C8B-B14F-4D97-AF65-F5344CB8AC3E}">
        <p14:creationId xmlns:p14="http://schemas.microsoft.com/office/powerpoint/2010/main" val="228753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457200" y="1992768"/>
            <a:ext cx="9321800" cy="2837315"/>
          </a:xfrm>
        </p:spPr>
        <p:txBody>
          <a:bodyPr lIns="0" tIns="0" rIns="0" bIns="0" anchor="b">
            <a:spAutoFit/>
          </a:bodyPr>
          <a:lstStyle>
            <a:lvl1pPr marL="0" indent="0" fontAlgn="base">
              <a:lnSpc>
                <a:spcPct val="85000"/>
              </a:lnSpc>
              <a:spcBef>
                <a:spcPts val="0"/>
              </a:spcBef>
              <a:spcAft>
                <a:spcPts val="0"/>
              </a:spcAft>
              <a:buFont typeface="Arial" panose="020B0604020202020204" pitchFamily="34" charset="0"/>
              <a:buChar char="​"/>
              <a:defRPr sz="7200" b="1">
                <a:solidFill>
                  <a:schemeClr val="accent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r>
              <a:rPr lang="en-GB"/>
              <a:t>Type your Title in no more than three lines</a:t>
            </a:r>
          </a:p>
        </p:txBody>
      </p:sp>
      <p:sp>
        <p:nvSpPr>
          <p:cNvPr id="3" name="Subtitle"/>
          <p:cNvSpPr>
            <a:spLocks noGrp="1"/>
          </p:cNvSpPr>
          <p:nvPr>
            <p:ph type="body" sz="quarter" idx="11" hasCustomPrompt="1"/>
          </p:nvPr>
        </p:nvSpPr>
        <p:spPr>
          <a:xfrm>
            <a:off x="457200" y="4830084"/>
            <a:ext cx="9321800"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tx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rPr lang="en-GB"/>
              <a:t>Type your subtitle here</a:t>
            </a:r>
          </a:p>
        </p:txBody>
      </p:sp>
      <p:sp>
        <p:nvSpPr>
          <p:cNvPr id="4" name="Presenter"/>
          <p:cNvSpPr>
            <a:spLocks noGrp="1"/>
          </p:cNvSpPr>
          <p:nvPr>
            <p:ph type="body" sz="quarter" idx="13" hasCustomPrompt="1"/>
          </p:nvPr>
        </p:nvSpPr>
        <p:spPr>
          <a:xfrm>
            <a:off x="457200" y="5404351"/>
            <a:ext cx="9321800"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tx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rPr lang="en-GB"/>
              <a:t>Date</a:t>
            </a:r>
            <a:br>
              <a:rPr lang="en-GB"/>
            </a:br>
            <a:br>
              <a:rPr lang="en-GB"/>
            </a:br>
            <a:r>
              <a:rPr lang="en-GB"/>
              <a:t>Presenter, Location (optional) | Presenter 2, Location 2 (optional) | etc.</a:t>
            </a:r>
          </a:p>
        </p:txBody>
      </p:sp>
      <p:sp>
        <p:nvSpPr>
          <p:cNvPr id="9" name="Endorsement">
            <a:extLst>
              <a:ext uri="{FF2B5EF4-FFF2-40B4-BE49-F238E27FC236}">
                <a16:creationId xmlns:a16="http://schemas.microsoft.com/office/drawing/2014/main" id="{DD80C291-DF21-4E58-A03B-C62353D9FF02}"/>
              </a:ext>
            </a:extLst>
          </p:cNvPr>
          <p:cNvSpPr txBox="1"/>
          <p:nvPr userDrawn="1"/>
        </p:nvSpPr>
        <p:spPr>
          <a:xfrm>
            <a:off x="457200" y="6279282"/>
            <a:ext cx="2476500" cy="153888"/>
          </a:xfrm>
          <a:prstGeom prst="rect">
            <a:avLst/>
          </a:prstGeom>
          <a:noFill/>
        </p:spPr>
        <p:txBody>
          <a:bodyPr wrap="square" lIns="0" tIns="0" rIns="0" bIns="0">
            <a:spAutoFit/>
          </a:bodyPr>
          <a:lstStyle/>
          <a:p>
            <a:r>
              <a:rPr lang="en-GB" sz="1000">
                <a:solidFill>
                  <a:schemeClr val="accent1"/>
                </a:solidFill>
              </a:rPr>
              <a:t>A business of Marsh McLennan</a:t>
            </a:r>
          </a:p>
        </p:txBody>
      </p:sp>
      <p:sp>
        <p:nvSpPr>
          <p:cNvPr id="23" name="Client Logo"/>
          <p:cNvSpPr>
            <a:spLocks noGrp="1"/>
          </p:cNvSpPr>
          <p:nvPr>
            <p:ph type="pic" sz="quarter" idx="12" hasCustomPrompt="1"/>
          </p:nvPr>
        </p:nvSpPr>
        <p:spPr bwMode="gray">
          <a:xfrm>
            <a:off x="8280399" y="393192"/>
            <a:ext cx="3454400" cy="548640"/>
          </a:xfrm>
          <a:ln>
            <a:noFill/>
          </a:ln>
        </p:spPr>
        <p:txBody>
          <a:bodyPr lIns="0" tIns="0" rIns="0" bIns="0" anchor="ctr" anchorCtr="0"/>
          <a:lstStyle>
            <a:lvl1pPr marL="0" indent="0" algn="ctr" fontAlgn="base">
              <a:lnSpc>
                <a:spcPct val="100000"/>
              </a:lnSpc>
              <a:spcBef>
                <a:spcPts val="0"/>
              </a:spcBef>
              <a:spcAft>
                <a:spcPct val="0"/>
              </a:spcAft>
              <a:buNone/>
              <a:defRPr sz="1000">
                <a:solidFill>
                  <a:srgbClr val="C3C3C3"/>
                </a:solidFill>
              </a:defRPr>
            </a:lvl1pPr>
          </a:lstStyle>
          <a:p>
            <a:r>
              <a:rPr lang="en-GB"/>
              <a:t>CLIENT LOGO PLACEHOLDER</a:t>
            </a:r>
            <a:br>
              <a:rPr lang="en-GB"/>
            </a:br>
            <a:r>
              <a:rPr lang="en-GB"/>
              <a:t>Delete box if not used</a:t>
            </a:r>
          </a:p>
        </p:txBody>
      </p:sp>
      <p:sp>
        <p:nvSpPr>
          <p:cNvPr id="13" name="DTP_Attribute"/>
          <p:cNvSpPr txBox="1"/>
          <p:nvPr userDrawn="1"/>
        </p:nvSpPr>
        <p:spPr>
          <a:xfrm>
            <a:off x="457200" y="6552456"/>
            <a:ext cx="65" cy="153888"/>
          </a:xfrm>
          <a:prstGeom prst="rect">
            <a:avLst/>
          </a:prstGeom>
          <a:noFill/>
        </p:spPr>
        <p:txBody>
          <a:bodyPr wrap="none" lIns="0" tIns="0" rIns="0" bIns="0" rtlCol="0" anchor="b">
            <a:spAutoFit/>
          </a:bodyPr>
          <a:lstStyle/>
          <a:p>
            <a:endParaRPr lang="en-GB" sz="1000" b="1" cap="all">
              <a:solidFill>
                <a:schemeClr val="tx1"/>
              </a:solidFill>
            </a:endParaRPr>
          </a:p>
        </p:txBody>
      </p:sp>
      <p:pic>
        <p:nvPicPr>
          <p:cNvPr id="6" name="DTP_CompanyLogo_112">
            <a:extLst>
              <a:ext uri="{FF2B5EF4-FFF2-40B4-BE49-F238E27FC236}">
                <a16:creationId xmlns:a16="http://schemas.microsoft.com/office/drawing/2014/main" id="{EF7FFB41-3B1D-4089-A2E3-026C72BBEF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393187"/>
            <a:ext cx="3029712" cy="3520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5" name="Heading Right"/>
          <p:cNvSpPr>
            <a:spLocks noGrp="1"/>
          </p:cNvSpPr>
          <p:nvPr>
            <p:ph type="body" sz="quarter" idx="13" hasCustomPrompt="1"/>
          </p:nvPr>
        </p:nvSpPr>
        <p:spPr>
          <a:xfrm>
            <a:off x="6324600" y="1399032"/>
            <a:ext cx="54101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3696" userDrawn="1">
          <p15:clr>
            <a:srgbClr val="FBAE40"/>
          </p15:clr>
        </p15:guide>
        <p15:guide id="7" pos="3984" userDrawn="1">
          <p15:clr>
            <a:srgbClr val="FBAE40"/>
          </p15:clr>
        </p15:guide>
        <p15:guide id="9" orient="horz" pos="11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54102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63246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324600" y="1883664"/>
            <a:ext cx="54102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3696" userDrawn="1">
          <p15:clr>
            <a:srgbClr val="FBAE40"/>
          </p15:clr>
        </p15:guide>
        <p15:guide id="7" pos="3984" userDrawn="1">
          <p15:clr>
            <a:srgbClr val="FBAE40"/>
          </p15:clr>
        </p15:guide>
        <p15:guide id="9" orient="horz" pos="11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itle and 2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Top"/>
          <p:cNvSpPr>
            <a:spLocks noGrp="1"/>
          </p:cNvSpPr>
          <p:nvPr>
            <p:ph type="body" idx="10" hasCustomPrompt="1"/>
          </p:nvPr>
        </p:nvSpPr>
        <p:spPr>
          <a:xfrm>
            <a:off x="457200" y="139903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4" name="Content Top"/>
          <p:cNvSpPr>
            <a:spLocks noGrp="1"/>
          </p:cNvSpPr>
          <p:nvPr>
            <p:ph idx="11"/>
          </p:nvPr>
        </p:nvSpPr>
        <p:spPr>
          <a:xfrm>
            <a:off x="457200" y="1883664"/>
            <a:ext cx="112776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457200" y="400507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6" name="Content Bottom"/>
          <p:cNvSpPr>
            <a:spLocks noGrp="1"/>
          </p:cNvSpPr>
          <p:nvPr>
            <p:ph idx="12"/>
          </p:nvPr>
        </p:nvSpPr>
        <p:spPr>
          <a:xfrm>
            <a:off x="457200" y="4489704"/>
            <a:ext cx="112776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3" orient="horz" pos="2523" userDrawn="1">
          <p15:clr>
            <a:srgbClr val="FBAE40"/>
          </p15:clr>
        </p15:guide>
        <p15:guide id="5" orient="horz" pos="880" userDrawn="1">
          <p15:clr>
            <a:srgbClr val="FBAE40"/>
          </p15:clr>
        </p15:guide>
        <p15:guide id="6" orient="horz" pos="2832" userDrawn="1">
          <p15:clr>
            <a:srgbClr val="FBAE40"/>
          </p15:clr>
        </p15:guide>
        <p15:guide id="8" orient="horz" pos="11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4368799" y="1399032"/>
            <a:ext cx="7366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4368799" y="1883664"/>
            <a:ext cx="73660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2464" userDrawn="1">
          <p15:clr>
            <a:srgbClr val="FBAE40"/>
          </p15:clr>
        </p15:guide>
        <p15:guide id="7" pos="2752" userDrawn="1">
          <p15:clr>
            <a:srgbClr val="FBAE40"/>
          </p15:clr>
        </p15:guide>
        <p15:guide id="9" orient="horz" pos="11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199" y="1399032"/>
            <a:ext cx="7366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199" y="1883664"/>
            <a:ext cx="73660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82804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4928" userDrawn="1">
          <p15:clr>
            <a:srgbClr val="FBAE40"/>
          </p15:clr>
        </p15:guide>
        <p15:guide id="7" pos="5216" userDrawn="1">
          <p15:clr>
            <a:srgbClr val="FBAE40"/>
          </p15:clr>
        </p15:guide>
        <p15:guide id="9" orient="horz" pos="11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4" name="Content Left"/>
          <p:cNvSpPr>
            <a:spLocks noGrp="1"/>
          </p:cNvSpPr>
          <p:nvPr>
            <p:ph sz="half" idx="11"/>
          </p:nvPr>
        </p:nvSpPr>
        <p:spPr>
          <a:xfrm>
            <a:off x="457200" y="1399032"/>
            <a:ext cx="34544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4368799" y="1399032"/>
            <a:ext cx="34544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8280400" y="1399032"/>
            <a:ext cx="34544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guide id="2" pos="5216" userDrawn="1">
          <p15:clr>
            <a:srgbClr val="FBAE40"/>
          </p15:clr>
        </p15:guide>
        <p15:guide id="4" pos="2752" userDrawn="1">
          <p15:clr>
            <a:srgbClr val="FBAE40"/>
          </p15:clr>
        </p15:guide>
        <p15:guide id="5" pos="4928" userDrawn="1">
          <p15:clr>
            <a:srgbClr val="FBAE40"/>
          </p15:clr>
        </p15:guide>
        <p15:guide id="6" pos="24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5" name="Heading Middle"/>
          <p:cNvSpPr>
            <a:spLocks noGrp="1"/>
          </p:cNvSpPr>
          <p:nvPr>
            <p:ph type="body" sz="quarter" idx="13" hasCustomPrompt="1"/>
          </p:nvPr>
        </p:nvSpPr>
        <p:spPr>
          <a:xfrm>
            <a:off x="4368800" y="1399032"/>
            <a:ext cx="34543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7" name="Heading Right"/>
          <p:cNvSpPr>
            <a:spLocks noGrp="1"/>
          </p:cNvSpPr>
          <p:nvPr>
            <p:ph type="body" sz="quarter" idx="15"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Tree>
  </p:cSld>
  <p:clrMapOvr>
    <a:masterClrMapping/>
  </p:clrMapOvr>
  <p:extLst>
    <p:ext uri="{DCECCB84-F9BA-43D5-87BE-67443E8EF086}">
      <p15:sldGuideLst xmlns:p15="http://schemas.microsoft.com/office/powerpoint/2012/main">
        <p15:guide id="7" orient="horz" pos="880" userDrawn="1">
          <p15:clr>
            <a:srgbClr val="FBAE40"/>
          </p15:clr>
        </p15:guide>
        <p15:guide id="8" pos="5216" userDrawn="1">
          <p15:clr>
            <a:srgbClr val="FBAE40"/>
          </p15:clr>
        </p15:guide>
        <p15:guide id="10" pos="2752" userDrawn="1">
          <p15:clr>
            <a:srgbClr val="FBAE40"/>
          </p15:clr>
        </p15:guide>
        <p15:guide id="11" pos="4928" userDrawn="1">
          <p15:clr>
            <a:srgbClr val="FBAE40"/>
          </p15:clr>
        </p15:guide>
        <p15:guide id="12" pos="2464" userDrawn="1">
          <p15:clr>
            <a:srgbClr val="FBAE40"/>
          </p15:clr>
        </p15:guide>
        <p15:guide id="14" orient="horz" pos="11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p:cNvSpPr>
            <a:spLocks noGrp="1"/>
          </p:cNvSpPr>
          <p:nvPr>
            <p:ph type="body" sz="quarter" idx="13" hasCustomPrompt="1"/>
          </p:nvPr>
        </p:nvSpPr>
        <p:spPr>
          <a:xfrm>
            <a:off x="4368799"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p:cNvSpPr>
            <a:spLocks noGrp="1"/>
          </p:cNvSpPr>
          <p:nvPr>
            <p:ph sz="quarter" idx="12"/>
          </p:nvPr>
        </p:nvSpPr>
        <p:spPr>
          <a:xfrm>
            <a:off x="4368799"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p:cNvSpPr>
            <a:spLocks noGrp="1"/>
          </p:cNvSpPr>
          <p:nvPr>
            <p:ph type="body" sz="quarter" idx="15"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Right"/>
          <p:cNvSpPr>
            <a:spLocks noGrp="1"/>
          </p:cNvSpPr>
          <p:nvPr>
            <p:ph sz="quarter" idx="14"/>
          </p:nvPr>
        </p:nvSpPr>
        <p:spPr>
          <a:xfrm>
            <a:off x="82804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7" orient="horz" pos="880" userDrawn="1">
          <p15:clr>
            <a:srgbClr val="FBAE40"/>
          </p15:clr>
        </p15:guide>
        <p15:guide id="8" pos="2464" userDrawn="1">
          <p15:clr>
            <a:srgbClr val="FBAE40"/>
          </p15:clr>
        </p15:guide>
        <p15:guide id="9" pos="2752" userDrawn="1">
          <p15:clr>
            <a:srgbClr val="FBAE40"/>
          </p15:clr>
        </p15:guide>
        <p15:guide id="10" pos="4928" userDrawn="1">
          <p15:clr>
            <a:srgbClr val="FBAE40"/>
          </p15:clr>
        </p15:guide>
        <p15:guide id="11" pos="5216" userDrawn="1">
          <p15:clr>
            <a:srgbClr val="FBAE40"/>
          </p15:clr>
        </p15:guide>
        <p15:guide id="13" orient="horz" pos="11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199"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199"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Left"/>
          <p:cNvSpPr>
            <a:spLocks noGrp="1"/>
          </p:cNvSpPr>
          <p:nvPr>
            <p:ph type="body" idx="13" hasCustomPrompt="1"/>
          </p:nvPr>
        </p:nvSpPr>
        <p:spPr>
          <a:xfrm>
            <a:off x="3390900"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Left"/>
          <p:cNvSpPr>
            <a:spLocks noGrp="1"/>
          </p:cNvSpPr>
          <p:nvPr>
            <p:ph sz="quarter" idx="12"/>
          </p:nvPr>
        </p:nvSpPr>
        <p:spPr>
          <a:xfrm>
            <a:off x="3390900"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Middle Right"/>
          <p:cNvSpPr>
            <a:spLocks noGrp="1"/>
          </p:cNvSpPr>
          <p:nvPr>
            <p:ph type="body" idx="15" hasCustomPrompt="1"/>
          </p:nvPr>
        </p:nvSpPr>
        <p:spPr>
          <a:xfrm>
            <a:off x="6324600"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Middle Right"/>
          <p:cNvSpPr>
            <a:spLocks noGrp="1"/>
          </p:cNvSpPr>
          <p:nvPr>
            <p:ph sz="quarter" idx="14"/>
          </p:nvPr>
        </p:nvSpPr>
        <p:spPr>
          <a:xfrm>
            <a:off x="6324600"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p:cNvSpPr>
            <a:spLocks noGrp="1"/>
          </p:cNvSpPr>
          <p:nvPr>
            <p:ph type="body" idx="17" hasCustomPrompt="1"/>
          </p:nvPr>
        </p:nvSpPr>
        <p:spPr>
          <a:xfrm>
            <a:off x="9258300"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Right"/>
          <p:cNvSpPr>
            <a:spLocks noGrp="1"/>
          </p:cNvSpPr>
          <p:nvPr>
            <p:ph sz="quarter" idx="16"/>
          </p:nvPr>
        </p:nvSpPr>
        <p:spPr>
          <a:xfrm>
            <a:off x="9258300"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944550895"/>
      </p:ext>
    </p:extLst>
  </p:cSld>
  <p:clrMapOvr>
    <a:masterClrMapping/>
  </p:clrMapOvr>
  <p:extLst>
    <p:ext uri="{DCECCB84-F9BA-43D5-87BE-67443E8EF086}">
      <p15:sldGuideLst xmlns:p15="http://schemas.microsoft.com/office/powerpoint/2012/main">
        <p15:guide id="5" orient="horz" pos="880" userDrawn="1">
          <p15:clr>
            <a:srgbClr val="FBAE40"/>
          </p15:clr>
        </p15:guide>
        <p15:guide id="10" pos="2136" userDrawn="1">
          <p15:clr>
            <a:srgbClr val="FBAE40"/>
          </p15:clr>
        </p15:guide>
        <p15:guide id="11" pos="3696" userDrawn="1">
          <p15:clr>
            <a:srgbClr val="FBAE40"/>
          </p15:clr>
        </p15:guide>
        <p15:guide id="12" pos="1848" userDrawn="1">
          <p15:clr>
            <a:srgbClr val="FBAE40"/>
          </p15:clr>
        </p15:guide>
        <p15:guide id="13" pos="3984" userDrawn="1">
          <p15:clr>
            <a:srgbClr val="FBAE40"/>
          </p15:clr>
        </p15:guide>
        <p15:guide id="14" pos="5544" userDrawn="1">
          <p15:clr>
            <a:srgbClr val="FBAE40"/>
          </p15:clr>
        </p15:guide>
        <p15:guide id="15" pos="5832" userDrawn="1">
          <p15:clr>
            <a:srgbClr val="FBAE40"/>
          </p15:clr>
        </p15:guide>
        <p15:guide id="17" orient="horz" pos="11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2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Left"/>
          <p:cNvSpPr>
            <a:spLocks noGrp="1"/>
          </p:cNvSpPr>
          <p:nvPr>
            <p:ph type="body" idx="13" hasCustomPrompt="1"/>
          </p:nvPr>
        </p:nvSpPr>
        <p:spPr>
          <a:xfrm>
            <a:off x="28067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Left"/>
          <p:cNvSpPr>
            <a:spLocks noGrp="1"/>
          </p:cNvSpPr>
          <p:nvPr>
            <p:ph sz="quarter" idx="12"/>
          </p:nvPr>
        </p:nvSpPr>
        <p:spPr>
          <a:xfrm>
            <a:off x="28067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Middle"/>
          <p:cNvSpPr>
            <a:spLocks noGrp="1"/>
          </p:cNvSpPr>
          <p:nvPr>
            <p:ph type="body" idx="15" hasCustomPrompt="1"/>
          </p:nvPr>
        </p:nvSpPr>
        <p:spPr>
          <a:xfrm>
            <a:off x="5156200" y="1399032"/>
            <a:ext cx="1879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Middle"/>
          <p:cNvSpPr>
            <a:spLocks noGrp="1"/>
          </p:cNvSpPr>
          <p:nvPr>
            <p:ph sz="quarter" idx="14"/>
          </p:nvPr>
        </p:nvSpPr>
        <p:spPr>
          <a:xfrm>
            <a:off x="5156200" y="1883664"/>
            <a:ext cx="18796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Middle Right"/>
          <p:cNvSpPr>
            <a:spLocks noGrp="1"/>
          </p:cNvSpPr>
          <p:nvPr>
            <p:ph type="body" idx="17" hasCustomPrompt="1"/>
          </p:nvPr>
        </p:nvSpPr>
        <p:spPr>
          <a:xfrm>
            <a:off x="74930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Middle Right"/>
          <p:cNvSpPr>
            <a:spLocks noGrp="1"/>
          </p:cNvSpPr>
          <p:nvPr>
            <p:ph sz="quarter" idx="16"/>
          </p:nvPr>
        </p:nvSpPr>
        <p:spPr>
          <a:xfrm>
            <a:off x="74930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0" name="Heading Right">
            <a:extLst>
              <a:ext uri="{FF2B5EF4-FFF2-40B4-BE49-F238E27FC236}">
                <a16:creationId xmlns:a16="http://schemas.microsoft.com/office/drawing/2014/main" id="{28D70AB5-46A8-4A97-AAB4-47C1BD4B837B}"/>
              </a:ext>
            </a:extLst>
          </p:cNvPr>
          <p:cNvSpPr>
            <a:spLocks noGrp="1"/>
          </p:cNvSpPr>
          <p:nvPr>
            <p:ph type="body" idx="18" hasCustomPrompt="1"/>
          </p:nvPr>
        </p:nvSpPr>
        <p:spPr>
          <a:xfrm>
            <a:off x="98425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21" name="Content Right">
            <a:extLst>
              <a:ext uri="{FF2B5EF4-FFF2-40B4-BE49-F238E27FC236}">
                <a16:creationId xmlns:a16="http://schemas.microsoft.com/office/drawing/2014/main" id="{8E85D35B-391E-43DD-85C1-F96075528789}"/>
              </a:ext>
            </a:extLst>
          </p:cNvPr>
          <p:cNvSpPr>
            <a:spLocks noGrp="1"/>
          </p:cNvSpPr>
          <p:nvPr>
            <p:ph sz="quarter" idx="19"/>
          </p:nvPr>
        </p:nvSpPr>
        <p:spPr>
          <a:xfrm>
            <a:off x="98425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968836729"/>
      </p:ext>
    </p:extLst>
  </p:cSld>
  <p:clrMapOvr>
    <a:masterClrMapping/>
  </p:clrMapOvr>
  <p:extLst>
    <p:ext uri="{DCECCB84-F9BA-43D5-87BE-67443E8EF086}">
      <p15:sldGuideLst xmlns:p15="http://schemas.microsoft.com/office/powerpoint/2012/main">
        <p15:guide id="5" orient="horz" pos="880" userDrawn="1">
          <p15:clr>
            <a:srgbClr val="FBAE40"/>
          </p15:clr>
        </p15:guide>
        <p15:guide id="6" pos="1480" userDrawn="1">
          <p15:clr>
            <a:srgbClr val="FBAE40"/>
          </p15:clr>
        </p15:guide>
        <p15:guide id="7" pos="1768" userDrawn="1">
          <p15:clr>
            <a:srgbClr val="FBAE40"/>
          </p15:clr>
        </p15:guide>
        <p15:guide id="8" pos="2960" userDrawn="1">
          <p15:clr>
            <a:srgbClr val="FBAE40"/>
          </p15:clr>
        </p15:guide>
        <p15:guide id="9" pos="3248" userDrawn="1">
          <p15:clr>
            <a:srgbClr val="FBAE40"/>
          </p15:clr>
        </p15:guide>
        <p15:guide id="10" pos="4432" userDrawn="1">
          <p15:clr>
            <a:srgbClr val="FBAE40"/>
          </p15:clr>
        </p15:guide>
        <p15:guide id="11" pos="4720" userDrawn="1">
          <p15:clr>
            <a:srgbClr val="FBAE40"/>
          </p15:clr>
        </p15:guide>
        <p15:guide id="12" pos="5912" userDrawn="1">
          <p15:clr>
            <a:srgbClr val="FBAE40"/>
          </p15:clr>
        </p15:guide>
        <p15:guide id="13" pos="6200" userDrawn="1">
          <p15:clr>
            <a:srgbClr val="FBAE40"/>
          </p15:clr>
        </p15:guide>
        <p15:guide id="15" orient="horz" pos="11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200" y="1883664"/>
            <a:ext cx="54102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Top"/>
          <p:cNvSpPr>
            <a:spLocks noGrp="1"/>
          </p:cNvSpPr>
          <p:nvPr>
            <p:ph type="body" idx="13" hasCustomPrompt="1"/>
          </p:nvPr>
        </p:nvSpPr>
        <p:spPr>
          <a:xfrm>
            <a:off x="6324600" y="1399032"/>
            <a:ext cx="54101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Top"/>
          <p:cNvSpPr>
            <a:spLocks noGrp="1"/>
          </p:cNvSpPr>
          <p:nvPr>
            <p:ph sz="quarter" idx="12"/>
          </p:nvPr>
        </p:nvSpPr>
        <p:spPr>
          <a:xfrm>
            <a:off x="6324600" y="1883664"/>
            <a:ext cx="5410199"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457200" y="400507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Left Bottom"/>
          <p:cNvSpPr>
            <a:spLocks noGrp="1"/>
          </p:cNvSpPr>
          <p:nvPr>
            <p:ph sz="quarter" idx="14"/>
          </p:nvPr>
        </p:nvSpPr>
        <p:spPr>
          <a:xfrm>
            <a:off x="457200" y="4489704"/>
            <a:ext cx="54102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Bottom"/>
          <p:cNvSpPr>
            <a:spLocks noGrp="1"/>
          </p:cNvSpPr>
          <p:nvPr>
            <p:ph type="body" idx="17" hasCustomPrompt="1"/>
          </p:nvPr>
        </p:nvSpPr>
        <p:spPr>
          <a:xfrm>
            <a:off x="6324600" y="4005072"/>
            <a:ext cx="54101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Right Bottom"/>
          <p:cNvSpPr>
            <a:spLocks noGrp="1"/>
          </p:cNvSpPr>
          <p:nvPr>
            <p:ph sz="quarter" idx="16"/>
          </p:nvPr>
        </p:nvSpPr>
        <p:spPr>
          <a:xfrm>
            <a:off x="6324600" y="4489704"/>
            <a:ext cx="5410199"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7" orient="horz" pos="880" userDrawn="1">
          <p15:clr>
            <a:srgbClr val="FBAE40"/>
          </p15:clr>
        </p15:guide>
        <p15:guide id="10" pos="3984" userDrawn="1">
          <p15:clr>
            <a:srgbClr val="FBAE40"/>
          </p15:clr>
        </p15:guide>
        <p15:guide id="14" pos="3696" userDrawn="1">
          <p15:clr>
            <a:srgbClr val="FBAE40"/>
          </p15:clr>
        </p15:guide>
        <p15:guide id="15" orient="horz" pos="1184" userDrawn="1">
          <p15:clr>
            <a:srgbClr val="FBAE40"/>
          </p15:clr>
        </p15:guide>
        <p15:guide id="17" orient="horz" pos="2832" userDrawn="1">
          <p15:clr>
            <a:srgbClr val="FBAE40"/>
          </p15:clr>
        </p15:guide>
        <p15:guide id="18" orient="horz" pos="25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200" y="188366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Top"/>
          <p:cNvSpPr>
            <a:spLocks noGrp="1"/>
          </p:cNvSpPr>
          <p:nvPr>
            <p:ph type="body" idx="13" hasCustomPrompt="1"/>
          </p:nvPr>
        </p:nvSpPr>
        <p:spPr>
          <a:xfrm>
            <a:off x="4368799"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Top"/>
          <p:cNvSpPr>
            <a:spLocks noGrp="1"/>
          </p:cNvSpPr>
          <p:nvPr>
            <p:ph sz="quarter" idx="12"/>
          </p:nvPr>
        </p:nvSpPr>
        <p:spPr>
          <a:xfrm>
            <a:off x="4368799" y="188366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Top"/>
          <p:cNvSpPr>
            <a:spLocks noGrp="1"/>
          </p:cNvSpPr>
          <p:nvPr>
            <p:ph type="body" idx="15"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Right Top"/>
          <p:cNvSpPr>
            <a:spLocks noGrp="1"/>
          </p:cNvSpPr>
          <p:nvPr>
            <p:ph sz="quarter" idx="14"/>
          </p:nvPr>
        </p:nvSpPr>
        <p:spPr>
          <a:xfrm>
            <a:off x="8280400" y="188366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457200" y="400507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Left Bottom"/>
          <p:cNvSpPr>
            <a:spLocks noGrp="1"/>
          </p:cNvSpPr>
          <p:nvPr>
            <p:ph sz="quarter" idx="16"/>
          </p:nvPr>
        </p:nvSpPr>
        <p:spPr>
          <a:xfrm>
            <a:off x="457200" y="448970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Bottom"/>
          <p:cNvSpPr>
            <a:spLocks noGrp="1"/>
          </p:cNvSpPr>
          <p:nvPr>
            <p:ph type="body" idx="19" hasCustomPrompt="1"/>
          </p:nvPr>
        </p:nvSpPr>
        <p:spPr>
          <a:xfrm>
            <a:off x="4368799" y="400507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2" name="Content Middle Bottom"/>
          <p:cNvSpPr>
            <a:spLocks noGrp="1"/>
          </p:cNvSpPr>
          <p:nvPr>
            <p:ph sz="quarter" idx="18"/>
          </p:nvPr>
        </p:nvSpPr>
        <p:spPr>
          <a:xfrm>
            <a:off x="4368799" y="448970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8280400" y="400507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4" name="Content Right Bottom"/>
          <p:cNvSpPr>
            <a:spLocks noGrp="1"/>
          </p:cNvSpPr>
          <p:nvPr>
            <p:ph sz="quarter" idx="20"/>
          </p:nvPr>
        </p:nvSpPr>
        <p:spPr>
          <a:xfrm>
            <a:off x="8280400" y="448970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2" pos="2752" userDrawn="1">
          <p15:clr>
            <a:srgbClr val="FBAE40"/>
          </p15:clr>
        </p15:guide>
        <p15:guide id="14" pos="5216" userDrawn="1">
          <p15:clr>
            <a:srgbClr val="FBAE40"/>
          </p15:clr>
        </p15:guide>
        <p15:guide id="18" pos="2464" userDrawn="1">
          <p15:clr>
            <a:srgbClr val="FBAE40"/>
          </p15:clr>
        </p15:guide>
        <p15:guide id="20" pos="4928" userDrawn="1">
          <p15:clr>
            <a:srgbClr val="FBAE40"/>
          </p15:clr>
        </p15:guide>
        <p15:guide id="21" orient="horz" pos="2520" userDrawn="1">
          <p15:clr>
            <a:srgbClr val="FBAE40"/>
          </p15:clr>
        </p15:guide>
        <p15:guide id="24" orient="horz" pos="880" userDrawn="1">
          <p15:clr>
            <a:srgbClr val="FBAE40"/>
          </p15:clr>
        </p15:guide>
        <p15:guide id="25" orient="horz" pos="1184" userDrawn="1">
          <p15:clr>
            <a:srgbClr val="FBAE40"/>
          </p15:clr>
        </p15:guide>
        <p15:guide id="27" orient="horz" pos="283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V - bio with photo">
    <p:spTree>
      <p:nvGrpSpPr>
        <p:cNvPr id="1" name=""/>
        <p:cNvGrpSpPr/>
        <p:nvPr/>
      </p:nvGrpSpPr>
      <p:grpSpPr>
        <a:xfrm>
          <a:off x="0" y="0"/>
          <a:ext cx="0" cy="0"/>
          <a:chOff x="0" y="0"/>
          <a:chExt cx="0" cy="0"/>
        </a:xfrm>
      </p:grpSpPr>
      <p:cxnSp>
        <p:nvCxnSpPr>
          <p:cNvPr id="8" name="Line"/>
          <p:cNvCxnSpPr/>
          <p:nvPr userDrawn="1"/>
        </p:nvCxnSpPr>
        <p:spPr>
          <a:xfrm>
            <a:off x="3911600" y="0"/>
            <a:ext cx="0" cy="6858000"/>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a:xfrm>
            <a:off x="457200" y="4114800"/>
            <a:ext cx="2997200" cy="734155"/>
          </a:xfrm>
        </p:spPr>
        <p:txBody>
          <a:bodyPr anchor="b">
            <a:noAutofit/>
          </a:bodyPr>
          <a:lstStyle>
            <a:lvl1pPr algn="ctr">
              <a:defRPr sz="2400"/>
            </a:lvl1pPr>
          </a:lstStyle>
          <a:p>
            <a:r>
              <a:t>Name</a:t>
            </a:r>
          </a:p>
        </p:txBody>
      </p:sp>
      <p:sp>
        <p:nvSpPr>
          <p:cNvPr id="5" name="Role"/>
          <p:cNvSpPr>
            <a:spLocks noGrp="1"/>
          </p:cNvSpPr>
          <p:nvPr>
            <p:ph type="body" sz="quarter" idx="10" hasCustomPrompt="1"/>
          </p:nvPr>
        </p:nvSpPr>
        <p:spPr>
          <a:xfrm>
            <a:off x="457200" y="4848955"/>
            <a:ext cx="2997200" cy="429768"/>
          </a:xfrm>
        </p:spPr>
        <p:txBody>
          <a:bodyPr/>
          <a:lstStyle>
            <a:lvl1pPr marL="0" indent="0" algn="ctr">
              <a:spcBef>
                <a:spcPts val="0"/>
              </a:spcBef>
              <a:buFont typeface="Arial" panose="020B0604020202020204" pitchFamily="34" charset="0"/>
              <a:buChar char="​"/>
              <a:defRPr sz="1400" b="0">
                <a:solidFill>
                  <a:schemeClr val="tx1"/>
                </a:solidFill>
              </a:defRPr>
            </a:lvl1pPr>
            <a:lvl2pPr marL="0" indent="0" algn="ctr">
              <a:spcBef>
                <a:spcPts val="0"/>
              </a:spcBef>
              <a:buFont typeface="Arial" panose="020B0604020202020204" pitchFamily="34" charset="0"/>
              <a:buChar char="​"/>
              <a:defRPr sz="1400">
                <a:solidFill>
                  <a:schemeClr val="tx1"/>
                </a:solidFill>
              </a:defRPr>
            </a:lvl2pPr>
            <a:lvl3pPr marL="0" indent="0" algn="ctr">
              <a:spcBef>
                <a:spcPts val="0"/>
              </a:spcBef>
              <a:buFont typeface="Arial" panose="020B0604020202020204" pitchFamily="34" charset="0"/>
              <a:buChar char="​"/>
              <a:defRPr sz="1400">
                <a:solidFill>
                  <a:schemeClr val="tx1"/>
                </a:solidFill>
              </a:defRPr>
            </a:lvl3pPr>
            <a:lvl4pPr marL="0" indent="0" algn="ctr">
              <a:spcBef>
                <a:spcPts val="0"/>
              </a:spcBef>
              <a:buFont typeface="Arial" panose="020B0604020202020204" pitchFamily="34" charset="0"/>
              <a:buChar char="​"/>
              <a:defRPr sz="1400">
                <a:solidFill>
                  <a:schemeClr val="tx1"/>
                </a:solidFill>
              </a:defRPr>
            </a:lvl4pPr>
            <a:lvl5pPr marL="0" indent="0" algn="ctr">
              <a:spcBef>
                <a:spcPts val="0"/>
              </a:spcBef>
              <a:buFont typeface="Arial" panose="020B0604020202020204" pitchFamily="34" charset="0"/>
              <a:buChar char="​"/>
              <a:defRPr sz="1400">
                <a:solidFill>
                  <a:schemeClr val="tx1"/>
                </a:solidFill>
              </a:defRPr>
            </a:lvl5pPr>
            <a:lvl6pPr marL="0" indent="0" algn="ctr">
              <a:spcBef>
                <a:spcPts val="0"/>
              </a:spcBef>
              <a:buFont typeface="Arial" panose="020B0604020202020204" pitchFamily="34" charset="0"/>
              <a:buChar char="​"/>
              <a:defRPr sz="1400">
                <a:solidFill>
                  <a:schemeClr val="tx1"/>
                </a:solidFill>
              </a:defRPr>
            </a:lvl6pPr>
            <a:lvl7pPr marL="0" indent="0" algn="ctr">
              <a:spcBef>
                <a:spcPts val="0"/>
              </a:spcBef>
              <a:buFont typeface="Arial" panose="020B0604020202020204" pitchFamily="34" charset="0"/>
              <a:buChar char="​"/>
              <a:defRPr sz="1400">
                <a:solidFill>
                  <a:schemeClr val="tx1"/>
                </a:solidFill>
              </a:defRPr>
            </a:lvl7pPr>
            <a:lvl8pPr marL="0" indent="0" algn="ctr">
              <a:spcBef>
                <a:spcPts val="0"/>
              </a:spcBef>
              <a:buFont typeface="Arial" panose="020B0604020202020204" pitchFamily="34" charset="0"/>
              <a:buChar char="​"/>
              <a:defRPr sz="1400">
                <a:solidFill>
                  <a:schemeClr val="tx1"/>
                </a:solidFill>
              </a:defRPr>
            </a:lvl8pPr>
            <a:lvl9pPr marL="0" indent="0" algn="ctr">
              <a:spcBef>
                <a:spcPts val="0"/>
              </a:spcBef>
              <a:buFont typeface="Arial" panose="020B0604020202020204" pitchFamily="34" charset="0"/>
              <a:buChar char="​"/>
              <a:defRPr sz="1400">
                <a:solidFill>
                  <a:schemeClr val="tx1"/>
                </a:solidFill>
              </a:defRPr>
            </a:lvl9pPr>
          </a:lstStyle>
          <a:p>
            <a:pPr lvl="0"/>
            <a:r>
              <a:t>Role &amp; Position</a:t>
            </a:r>
          </a:p>
        </p:txBody>
      </p:sp>
      <p:sp>
        <p:nvSpPr>
          <p:cNvPr id="7" name="Headshot"/>
          <p:cNvSpPr>
            <a:spLocks noGrp="1" noChangeAspect="1"/>
          </p:cNvSpPr>
          <p:nvPr>
            <p:ph type="pic" sz="quarter" idx="20" hasCustomPrompt="1"/>
          </p:nvPr>
        </p:nvSpPr>
        <p:spPr>
          <a:xfrm>
            <a:off x="457200" y="786128"/>
            <a:ext cx="2997200" cy="2997200"/>
          </a:xfrm>
          <a:prstGeom prst="ellipse">
            <a:avLst/>
          </a:prstGeom>
          <a:solidFill>
            <a:srgbClr val="EBEBEB"/>
          </a:solidFill>
        </p:spPr>
        <p:txBody>
          <a:bodyPr tIns="868680" anchor="ctr"/>
          <a:lstStyle>
            <a:lvl1pPr marL="0" indent="0" algn="ctr">
              <a:buNone/>
              <a:defRPr sz="1400">
                <a:solidFill>
                  <a:schemeClr val="tx1"/>
                </a:solidFill>
              </a:defRPr>
            </a:lvl1pPr>
          </a:lstStyle>
          <a:p>
            <a:r>
              <a:t>Click icon to add headshot</a:t>
            </a:r>
          </a:p>
        </p:txBody>
      </p:sp>
      <p:sp>
        <p:nvSpPr>
          <p:cNvPr id="6" name="Content"/>
          <p:cNvSpPr>
            <a:spLocks noGrp="1"/>
          </p:cNvSpPr>
          <p:nvPr>
            <p:ph type="body" sz="quarter" idx="11"/>
          </p:nvPr>
        </p:nvSpPr>
        <p:spPr>
          <a:xfrm>
            <a:off x="4368799" y="381000"/>
            <a:ext cx="7366000" cy="60198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2" pos="21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pager credential">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10" name="Impact"/>
          <p:cNvSpPr>
            <a:spLocks noGrp="1"/>
          </p:cNvSpPr>
          <p:nvPr>
            <p:ph type="body" sz="quarter" idx="16" hasCustomPrompt="1"/>
          </p:nvPr>
        </p:nvSpPr>
        <p:spPr>
          <a:xfrm>
            <a:off x="0" y="1399033"/>
            <a:ext cx="12192000" cy="1080135"/>
          </a:xfrm>
          <a:solidFill>
            <a:schemeClr val="accent1"/>
          </a:solidFill>
        </p:spPr>
        <p:txBody>
          <a:bodyPr lIns="457200" tIns="45720" rIns="457200" bIns="45720" anchor="ctr"/>
          <a:lstStyle>
            <a:lvl1pPr marL="0" indent="0">
              <a:spcBef>
                <a:spcPts val="0"/>
              </a:spcBef>
              <a:spcAft>
                <a:spcPts val="0"/>
              </a:spcAft>
              <a:buFont typeface="Arial" panose="020B0604020202020204" pitchFamily="34" charset="0"/>
              <a:buChar char="​"/>
              <a:defRPr sz="2000">
                <a:solidFill>
                  <a:schemeClr val="bg1"/>
                </a:solidFill>
              </a:defRPr>
            </a:lvl1pPr>
            <a:lvl2pPr marL="0" indent="0">
              <a:spcBef>
                <a:spcPts val="0"/>
              </a:spcBef>
              <a:spcAft>
                <a:spcPts val="0"/>
              </a:spcAft>
              <a:buFont typeface="Arial" panose="020B0604020202020204" pitchFamily="34" charset="0"/>
              <a:buChar char="​"/>
              <a:defRPr sz="2000">
                <a:solidFill>
                  <a:schemeClr val="bg1"/>
                </a:solidFill>
              </a:defRPr>
            </a:lvl2pPr>
            <a:lvl3pPr marL="0" indent="0">
              <a:spcBef>
                <a:spcPts val="0"/>
              </a:spcBef>
              <a:spcAft>
                <a:spcPts val="0"/>
              </a:spcAft>
              <a:buFont typeface="Arial" panose="020B0604020202020204" pitchFamily="34" charset="0"/>
              <a:buChar char="​"/>
              <a:defRPr sz="2000">
                <a:solidFill>
                  <a:schemeClr val="bg1"/>
                </a:solidFill>
              </a:defRPr>
            </a:lvl3pPr>
            <a:lvl4pPr marL="0" indent="0">
              <a:spcBef>
                <a:spcPts val="0"/>
              </a:spcBef>
              <a:spcAft>
                <a:spcPts val="0"/>
              </a:spcAft>
              <a:buFont typeface="Arial" panose="020B0604020202020204" pitchFamily="34" charset="0"/>
              <a:buChar char="​"/>
              <a:defRPr sz="2000">
                <a:solidFill>
                  <a:schemeClr val="bg1"/>
                </a:solidFill>
              </a:defRPr>
            </a:lvl4pPr>
            <a:lvl5pPr marL="0" indent="0">
              <a:spcBef>
                <a:spcPts val="0"/>
              </a:spcBef>
              <a:spcAft>
                <a:spcPts val="0"/>
              </a:spcAft>
              <a:buFont typeface="Arial" panose="020B0604020202020204" pitchFamily="34" charset="0"/>
              <a:buChar char="​"/>
              <a:defRPr sz="2000">
                <a:solidFill>
                  <a:schemeClr val="bg1"/>
                </a:solidFill>
              </a:defRPr>
            </a:lvl5pPr>
            <a:lvl6pPr marL="0" indent="0">
              <a:spcBef>
                <a:spcPts val="0"/>
              </a:spcBef>
              <a:spcAft>
                <a:spcPts val="0"/>
              </a:spcAft>
              <a:buFont typeface="Arial" panose="020B0604020202020204" pitchFamily="34" charset="0"/>
              <a:buChar char="​"/>
              <a:defRPr sz="2000">
                <a:solidFill>
                  <a:schemeClr val="bg1"/>
                </a:solidFill>
              </a:defRPr>
            </a:lvl6pPr>
            <a:lvl7pPr marL="0" indent="0">
              <a:spcBef>
                <a:spcPts val="0"/>
              </a:spcBef>
              <a:spcAft>
                <a:spcPts val="0"/>
              </a:spcAft>
              <a:buFont typeface="Arial" panose="020B0604020202020204" pitchFamily="34" charset="0"/>
              <a:buChar char="​"/>
              <a:defRPr sz="2000">
                <a:solidFill>
                  <a:schemeClr val="bg1"/>
                </a:solidFill>
              </a:defRPr>
            </a:lvl7pPr>
            <a:lvl8pPr marL="0" indent="0">
              <a:spcBef>
                <a:spcPts val="0"/>
              </a:spcBef>
              <a:spcAft>
                <a:spcPts val="0"/>
              </a:spcAft>
              <a:buFont typeface="Arial" panose="020B0604020202020204" pitchFamily="34" charset="0"/>
              <a:buChar char="​"/>
              <a:defRPr sz="2000">
                <a:solidFill>
                  <a:schemeClr val="bg1"/>
                </a:solidFill>
              </a:defRPr>
            </a:lvl8pPr>
            <a:lvl9pPr marL="0" indent="0">
              <a:spcBef>
                <a:spcPts val="0"/>
              </a:spcBef>
              <a:spcAft>
                <a:spcPts val="0"/>
              </a:spcAft>
              <a:buFont typeface="Arial" panose="020B0604020202020204" pitchFamily="34" charset="0"/>
              <a:buChar char="​"/>
              <a:defRPr sz="2000">
                <a:solidFill>
                  <a:schemeClr val="bg1"/>
                </a:solidFill>
              </a:defRPr>
            </a:lvl9pPr>
          </a:lstStyle>
          <a:p>
            <a:pPr lvl="0"/>
            <a:r>
              <a:rPr lang="en-US"/>
              <a:t>Insert impact statements here (alternatively change background color)</a:t>
            </a:r>
          </a:p>
        </p:txBody>
      </p:sp>
      <p:sp>
        <p:nvSpPr>
          <p:cNvPr id="3" name="Heading Left"/>
          <p:cNvSpPr>
            <a:spLocks noGrp="1"/>
          </p:cNvSpPr>
          <p:nvPr>
            <p:ph type="body" idx="10" hasCustomPrompt="1"/>
          </p:nvPr>
        </p:nvSpPr>
        <p:spPr>
          <a:xfrm>
            <a:off x="457200" y="2703194"/>
            <a:ext cx="3454400"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p:txBody>
      </p:sp>
      <p:sp>
        <p:nvSpPr>
          <p:cNvPr id="4" name="Content Left"/>
          <p:cNvSpPr>
            <a:spLocks noGrp="1"/>
          </p:cNvSpPr>
          <p:nvPr>
            <p:ph type="body" sz="half" idx="11"/>
          </p:nvPr>
        </p:nvSpPr>
        <p:spPr>
          <a:xfrm>
            <a:off x="457200" y="3063236"/>
            <a:ext cx="3454400" cy="3337564"/>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p:cNvSpPr>
            <a:spLocks noGrp="1"/>
          </p:cNvSpPr>
          <p:nvPr>
            <p:ph type="body" sz="quarter" idx="13" hasCustomPrompt="1"/>
          </p:nvPr>
        </p:nvSpPr>
        <p:spPr>
          <a:xfrm>
            <a:off x="4368799" y="2703194"/>
            <a:ext cx="3454400"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p:txBody>
      </p:sp>
      <p:sp>
        <p:nvSpPr>
          <p:cNvPr id="6" name="Content Middle"/>
          <p:cNvSpPr>
            <a:spLocks noGrp="1"/>
          </p:cNvSpPr>
          <p:nvPr>
            <p:ph type="body" sz="quarter" idx="12"/>
          </p:nvPr>
        </p:nvSpPr>
        <p:spPr>
          <a:xfrm>
            <a:off x="4368799" y="3063239"/>
            <a:ext cx="3454400" cy="3337561"/>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p:cNvSpPr>
            <a:spLocks noGrp="1"/>
          </p:cNvSpPr>
          <p:nvPr>
            <p:ph type="body" sz="quarter" idx="15" hasCustomPrompt="1"/>
          </p:nvPr>
        </p:nvSpPr>
        <p:spPr>
          <a:xfrm>
            <a:off x="8280400" y="2703194"/>
            <a:ext cx="3454400"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p:txBody>
      </p:sp>
      <p:sp>
        <p:nvSpPr>
          <p:cNvPr id="8" name="Content Right"/>
          <p:cNvSpPr>
            <a:spLocks noGrp="1"/>
          </p:cNvSpPr>
          <p:nvPr>
            <p:ph type="body" sz="quarter" idx="14"/>
          </p:nvPr>
        </p:nvSpPr>
        <p:spPr>
          <a:xfrm>
            <a:off x="8280400" y="3063239"/>
            <a:ext cx="3454400" cy="3337561"/>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803226806"/>
      </p:ext>
    </p:extLst>
  </p:cSld>
  <p:clrMapOvr>
    <a:masterClrMapping/>
  </p:clrMapOvr>
  <p:extLst>
    <p:ext uri="{DCECCB84-F9BA-43D5-87BE-67443E8EF086}">
      <p15:sldGuideLst xmlns:p15="http://schemas.microsoft.com/office/powerpoint/2012/main">
        <p15:guide id="15" pos="2464" userDrawn="1">
          <p15:clr>
            <a:srgbClr val="FBAE40"/>
          </p15:clr>
        </p15:guide>
        <p15:guide id="16" pos="2752" userDrawn="1">
          <p15:clr>
            <a:srgbClr val="FBAE40"/>
          </p15:clr>
        </p15:guide>
        <p15:guide id="17" pos="4928" userDrawn="1">
          <p15:clr>
            <a:srgbClr val="FBAE40"/>
          </p15:clr>
        </p15:guide>
        <p15:guide id="18" pos="5216" userDrawn="1">
          <p15:clr>
            <a:srgbClr val="FBAE40"/>
          </p15:clr>
        </p15:guide>
        <p15:guide id="20" orient="horz" pos="880" userDrawn="1">
          <p15:clr>
            <a:srgbClr val="FBAE40"/>
          </p15:clr>
        </p15:guide>
        <p15:guide id="21" orient="horz" pos="1560" userDrawn="1">
          <p15:clr>
            <a:srgbClr val="FBAE40"/>
          </p15:clr>
        </p15:guide>
        <p15:guide id="24" orient="horz" pos="170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GB"/>
              <a:t>Contents</a:t>
            </a:r>
            <a:endParaRPr/>
          </a:p>
        </p:txBody>
      </p:sp>
    </p:spTree>
  </p:cSld>
  <p:clrMapOvr>
    <a:masterClrMapping/>
  </p:clrMapOvr>
  <p:extLst>
    <p:ext uri="{DCECCB84-F9BA-43D5-87BE-67443E8EF086}">
      <p15:sldGuideLst xmlns:p15="http://schemas.microsoft.com/office/powerpoint/2012/main">
        <p15:guide id="1" orient="horz" pos="88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fidentiality">
    <p:spTree>
      <p:nvGrpSpPr>
        <p:cNvPr id="1" name=""/>
        <p:cNvGrpSpPr/>
        <p:nvPr/>
      </p:nvGrpSpPr>
      <p:grpSpPr>
        <a:xfrm>
          <a:off x="0" y="0"/>
          <a:ext cx="0" cy="0"/>
          <a:chOff x="0" y="0"/>
          <a:chExt cx="0" cy="0"/>
        </a:xfrm>
      </p:grpSpPr>
      <p:graphicFrame>
        <p:nvGraphicFramePr>
          <p:cNvPr id="9" name="DTP_Confidentiality"/>
          <p:cNvGraphicFramePr>
            <a:graphicFrameLocks noGrp="1"/>
          </p:cNvGraphicFramePr>
          <p:nvPr userDrawn="1">
            <p:extLst>
              <p:ext uri="{D42A27DB-BD31-4B8C-83A1-F6EECF244321}">
                <p14:modId xmlns:p14="http://schemas.microsoft.com/office/powerpoint/2010/main" val="1341624027"/>
              </p:ext>
            </p:extLst>
          </p:nvPr>
        </p:nvGraphicFramePr>
        <p:xfrm>
          <a:off x="457200" y="2598420"/>
          <a:ext cx="9321800" cy="1661160"/>
        </p:xfrm>
        <a:graphic>
          <a:graphicData uri="http://schemas.openxmlformats.org/drawingml/2006/table">
            <a:tbl>
              <a:tblPr/>
              <a:tblGrid>
                <a:gridCol w="9321800">
                  <a:extLst>
                    <a:ext uri="{9D8B030D-6E8A-4147-A177-3AD203B41FA5}">
                      <a16:colId xmlns:a16="http://schemas.microsoft.com/office/drawing/2014/main" val="20000"/>
                    </a:ext>
                  </a:extLst>
                </a:gridCol>
              </a:tblGrid>
              <a:tr h="36576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cap="none">
                          <a:ln>
                            <a:noFill/>
                          </a:ln>
                          <a:solidFill>
                            <a:schemeClr val="tx1"/>
                          </a:solidFill>
                          <a:effectLst/>
                          <a:latin typeface="+mj-lt"/>
                          <a:ea typeface="+mj-ea"/>
                          <a:cs typeface="+mj-cs"/>
                        </a:rPr>
                        <a:t>CONFIDENTIALITY</a:t>
                      </a:r>
                    </a:p>
                  </a:txBody>
                  <a:tcPr marL="0" marR="0" marT="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600"/>
                        </a:spcBef>
                        <a:spcAft>
                          <a:spcPts val="0"/>
                        </a:spcAft>
                        <a:buClrTx/>
                        <a:buSzPct val="100000"/>
                        <a:buNone/>
                        <a:tabLst/>
                      </a:pPr>
                      <a:r>
                        <a:rPr lang="en-US" sz="1200">
                          <a:ln>
                            <a:noFill/>
                          </a:ln>
                          <a:solidFill>
                            <a:schemeClr val="tx1"/>
                          </a:solidFill>
                          <a:effectLst/>
                          <a:latin typeface="+mn-lt"/>
                          <a:ea typeface="+mn-ea"/>
                          <a:cs typeface="+mn-cs"/>
                        </a:rPr>
                        <a:t>Our clients’ industries are extremely competitive, and the maintenance of confidentiality with respect to our clients’ plans and data is critical. Oliver Wyman rigorously applies internal confidentiality practices to protect the confidentiality of all client information.
Similarly, our industry is very competitive. We view our approaches and insights as proprietary and therefore look to our clients to protect our interests in our proposals, presentations, methodologies, and analytical techniques. Under no circumstances should this material be shared with any third party without the prior written consent of Oliver Wyman.
© Oliver Wyman</a:t>
                      </a:r>
                      <a:endParaRPr sz="1200">
                        <a:ln>
                          <a:noFill/>
                        </a:ln>
                        <a:solidFill>
                          <a:schemeClr val="tx1"/>
                        </a:solidFill>
                        <a:effectLst/>
                        <a:latin typeface="+mn-lt"/>
                        <a:ea typeface="+mn-ea"/>
                        <a:cs typeface="+mn-cs"/>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alification">
    <p:spTree>
      <p:nvGrpSpPr>
        <p:cNvPr id="1" name=""/>
        <p:cNvGrpSpPr/>
        <p:nvPr/>
      </p:nvGrpSpPr>
      <p:grpSpPr>
        <a:xfrm>
          <a:off x="0" y="0"/>
          <a:ext cx="0" cy="0"/>
          <a:chOff x="0" y="0"/>
          <a:chExt cx="0" cy="0"/>
        </a:xfrm>
      </p:grpSpPr>
      <p:graphicFrame>
        <p:nvGraphicFramePr>
          <p:cNvPr id="3" name="TextConfOW-S-"/>
          <p:cNvGraphicFramePr>
            <a:graphicFrameLocks noGrp="1"/>
          </p:cNvGraphicFramePr>
          <p:nvPr userDrawn="1">
            <p:extLst>
              <p:ext uri="{D42A27DB-BD31-4B8C-83A1-F6EECF244321}">
                <p14:modId xmlns:p14="http://schemas.microsoft.com/office/powerpoint/2010/main" val="1972699240"/>
              </p:ext>
            </p:extLst>
          </p:nvPr>
        </p:nvGraphicFramePr>
        <p:xfrm>
          <a:off x="457199" y="1828800"/>
          <a:ext cx="9321800" cy="3200400"/>
        </p:xfrm>
        <a:graphic>
          <a:graphicData uri="http://schemas.openxmlformats.org/drawingml/2006/table">
            <a:tbl>
              <a:tblPr/>
              <a:tblGrid>
                <a:gridCol w="9321800">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cap="none">
                          <a:ln>
                            <a:noFill/>
                          </a:ln>
                          <a:solidFill>
                            <a:schemeClr val="tx1"/>
                          </a:solidFill>
                          <a:effectLst/>
                          <a:latin typeface="+mj-lt"/>
                          <a:ea typeface="+mj-ea"/>
                          <a:cs typeface="+mj-cs"/>
                        </a:rPr>
                        <a:t>QUALIFICATIONS, ASSUMPTIONS, AND LIMITING CONDITIONS</a:t>
                      </a:r>
                    </a:p>
                  </a:txBody>
                  <a:tcPr marL="0" marR="0" marT="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600"/>
                        </a:spcBef>
                        <a:spcAft>
                          <a:spcPts val="0"/>
                        </a:spcAft>
                        <a:buClrTx/>
                        <a:buSzPct val="100000"/>
                        <a:buNone/>
                        <a:tabLst/>
                      </a:pPr>
                      <a:r>
                        <a:rPr lang="en-US" sz="1200">
                          <a:ln>
                            <a:noFill/>
                          </a:ln>
                          <a:solidFill>
                            <a:schemeClr val="tx1"/>
                          </a:solidFill>
                          <a:effectLst/>
                          <a:latin typeface="+mn-lt"/>
                          <a:ea typeface="+mn-ea"/>
                          <a:cs typeface="+mn-cs"/>
                        </a:rPr>
                        <a:t>This report is for the exclusive use of the Oliver Wyman client named herein. This report is not intended for general circulation or publication, nor is it to be reproduced, quoted, or distributed for any purpose without the prior written permission of Oliver Wyman. There are no third‑party beneficiaries with respect to this report, and Oliver Wyman does not accept any liability to any third party.
Information furnished by others, upon which all or portions of this report are based, is believed to be reliable but has not been independently verified, unless otherwise expressly indicated. Public information and industry and statistical data are from sources we deem to be reliable; however, we make no representation as to the accuracy or completeness of such information. The findings contained in this report may contain predictions based on current data and historical trends. Any such predictions are subject to inherent risks and uncertainties. Oliver Wyman accepts no responsibility for actual results or future events.
The opinions expressed in this report are valid only for the purpose stated herein and as of the date of this report. No obligation is assumed to revise this report to reflect changes, events, or conditions, which occur subsequent to the date hereof.
All decisions in connection with the implementation or use of advice or recommendations contained in this report are the sole responsibility of the client. This report does not represent investment advice nor does it provide an opinion regarding the fairness of any transaction to any and all parties. In addition, this report does not represent legal, medical, accounting, safety, or other specialized advice. For any such advice, Oliver Wyman recommends seeking and obtaining advice from a qualified professional.</a:t>
                      </a:r>
                      <a:endParaRPr sz="1200">
                        <a:ln>
                          <a:noFill/>
                        </a:ln>
                        <a:solidFill>
                          <a:schemeClr val="tx1"/>
                        </a:solidFill>
                        <a:effectLst/>
                        <a:latin typeface="+mn-lt"/>
                        <a:ea typeface="+mn-ea"/>
                        <a:cs typeface="+mn-cs"/>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fidentiality">
    <p:spTree>
      <p:nvGrpSpPr>
        <p:cNvPr id="1" name=""/>
        <p:cNvGrpSpPr/>
        <p:nvPr/>
      </p:nvGrpSpPr>
      <p:grpSpPr>
        <a:xfrm>
          <a:off x="0" y="0"/>
          <a:ext cx="0" cy="0"/>
          <a:chOff x="0" y="0"/>
          <a:chExt cx="0" cy="0"/>
        </a:xfrm>
      </p:grpSpPr>
      <p:graphicFrame>
        <p:nvGraphicFramePr>
          <p:cNvPr id="9" name="DTP_Confidentiality"/>
          <p:cNvGraphicFramePr>
            <a:graphicFrameLocks noGrp="1"/>
          </p:cNvGraphicFramePr>
          <p:nvPr userDrawn="1">
            <p:extLst>
              <p:ext uri="{D42A27DB-BD31-4B8C-83A1-F6EECF244321}">
                <p14:modId xmlns:p14="http://schemas.microsoft.com/office/powerpoint/2010/main" val="1341624027"/>
              </p:ext>
            </p:extLst>
          </p:nvPr>
        </p:nvGraphicFramePr>
        <p:xfrm>
          <a:off x="457200" y="2598420"/>
          <a:ext cx="9321800" cy="1661160"/>
        </p:xfrm>
        <a:graphic>
          <a:graphicData uri="http://schemas.openxmlformats.org/drawingml/2006/table">
            <a:tbl>
              <a:tblPr/>
              <a:tblGrid>
                <a:gridCol w="9321800">
                  <a:extLst>
                    <a:ext uri="{9D8B030D-6E8A-4147-A177-3AD203B41FA5}">
                      <a16:colId xmlns:a16="http://schemas.microsoft.com/office/drawing/2014/main" val="20000"/>
                    </a:ext>
                  </a:extLst>
                </a:gridCol>
              </a:tblGrid>
              <a:tr h="36576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cap="none">
                          <a:ln>
                            <a:noFill/>
                          </a:ln>
                          <a:solidFill>
                            <a:schemeClr val="tx1"/>
                          </a:solidFill>
                          <a:effectLst/>
                          <a:latin typeface="+mj-lt"/>
                          <a:ea typeface="+mj-ea"/>
                          <a:cs typeface="+mj-cs"/>
                        </a:rPr>
                        <a:t>CONFIDENTIALITY</a:t>
                      </a:r>
                    </a:p>
                  </a:txBody>
                  <a:tcPr marL="0" marR="0" marT="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600"/>
                        </a:spcBef>
                        <a:spcAft>
                          <a:spcPts val="0"/>
                        </a:spcAft>
                        <a:buClrTx/>
                        <a:buSzPct val="100000"/>
                        <a:buNone/>
                        <a:tabLst/>
                      </a:pPr>
                      <a:r>
                        <a:rPr lang="en-US" sz="1200">
                          <a:ln>
                            <a:noFill/>
                          </a:ln>
                          <a:solidFill>
                            <a:schemeClr val="tx1"/>
                          </a:solidFill>
                          <a:effectLst/>
                          <a:latin typeface="+mn-lt"/>
                          <a:ea typeface="+mn-ea"/>
                          <a:cs typeface="+mn-cs"/>
                        </a:rPr>
                        <a:t>Our clients’ industries are extremely competitive, and the maintenance of confidentiality with respect to our clients’ plans and data is critical. Oliver Wyman rigorously applies internal confidentiality practices to protect the confidentiality of all client information.
Similarly, our industry is very competitive. We view our approaches and insights as proprietary and therefore look to our clients to protect our interests in our proposals, presentations, methodologies, and analytical techniques. Under no circumstances should this material be shared with any third party without the prior written consent of Oliver Wyman.
© Oliver Wyman</a:t>
                      </a:r>
                      <a:endParaRPr sz="1200">
                        <a:ln>
                          <a:noFill/>
                        </a:ln>
                        <a:solidFill>
                          <a:schemeClr val="tx1"/>
                        </a:solidFill>
                        <a:effectLst/>
                        <a:latin typeface="+mn-lt"/>
                        <a:ea typeface="+mn-ea"/>
                        <a:cs typeface="+mn-cs"/>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alification">
    <p:spTree>
      <p:nvGrpSpPr>
        <p:cNvPr id="1" name=""/>
        <p:cNvGrpSpPr/>
        <p:nvPr/>
      </p:nvGrpSpPr>
      <p:grpSpPr>
        <a:xfrm>
          <a:off x="0" y="0"/>
          <a:ext cx="0" cy="0"/>
          <a:chOff x="0" y="0"/>
          <a:chExt cx="0" cy="0"/>
        </a:xfrm>
      </p:grpSpPr>
      <p:graphicFrame>
        <p:nvGraphicFramePr>
          <p:cNvPr id="3" name="TextConfOW-S-"/>
          <p:cNvGraphicFramePr>
            <a:graphicFrameLocks noGrp="1"/>
          </p:cNvGraphicFramePr>
          <p:nvPr userDrawn="1">
            <p:extLst>
              <p:ext uri="{D42A27DB-BD31-4B8C-83A1-F6EECF244321}">
                <p14:modId xmlns:p14="http://schemas.microsoft.com/office/powerpoint/2010/main" val="1972699240"/>
              </p:ext>
            </p:extLst>
          </p:nvPr>
        </p:nvGraphicFramePr>
        <p:xfrm>
          <a:off x="457199" y="1828800"/>
          <a:ext cx="9321800" cy="3200400"/>
        </p:xfrm>
        <a:graphic>
          <a:graphicData uri="http://schemas.openxmlformats.org/drawingml/2006/table">
            <a:tbl>
              <a:tblPr/>
              <a:tblGrid>
                <a:gridCol w="9321800">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cap="none">
                          <a:ln>
                            <a:noFill/>
                          </a:ln>
                          <a:solidFill>
                            <a:schemeClr val="tx1"/>
                          </a:solidFill>
                          <a:effectLst/>
                          <a:latin typeface="+mj-lt"/>
                          <a:ea typeface="+mj-ea"/>
                          <a:cs typeface="+mj-cs"/>
                        </a:rPr>
                        <a:t>QUALIFICATIONS, ASSUMPTIONS, AND LIMITING CONDITIONS</a:t>
                      </a:r>
                    </a:p>
                  </a:txBody>
                  <a:tcPr marL="0" marR="0" marT="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600"/>
                        </a:spcBef>
                        <a:spcAft>
                          <a:spcPts val="0"/>
                        </a:spcAft>
                        <a:buClrTx/>
                        <a:buSzPct val="100000"/>
                        <a:buNone/>
                        <a:tabLst/>
                      </a:pPr>
                      <a:r>
                        <a:rPr lang="en-US" sz="1200">
                          <a:ln>
                            <a:noFill/>
                          </a:ln>
                          <a:solidFill>
                            <a:schemeClr val="tx1"/>
                          </a:solidFill>
                          <a:effectLst/>
                          <a:latin typeface="+mn-lt"/>
                          <a:ea typeface="+mn-ea"/>
                          <a:cs typeface="+mn-cs"/>
                        </a:rPr>
                        <a:t>This report is for the exclusive use of the Oliver Wyman client named herein. This report is not intended for general circulation or publication, nor is it to be reproduced, quoted, or distributed for any purpose without the prior written permission of Oliver Wyman. There are no third‑party beneficiaries with respect to this report, and Oliver Wyman does not accept any liability to any third party.
Information furnished by others, upon which all or portions of this report are based, is believed to be reliable but has not been independently verified, unless otherwise expressly indicated. Public information and industry and statistical data are from sources we deem to be reliable; however, we make no representation as to the accuracy or completeness of such information. The findings contained in this report may contain predictions based on current data and historical trends. Any such predictions are subject to inherent risks and uncertainties. Oliver Wyman accepts no responsibility for actual results or future events.
The opinions expressed in this report are valid only for the purpose stated herein and as of the date of this report. No obligation is assumed to revise this report to reflect changes, events, or conditions, which occur subsequent to the date hereof.
All decisions in connection with the implementation or use of advice or recommendations contained in this report are the sole responsibility of the client. This report does not represent investment advice nor does it provide an opinion regarding the fairness of any transaction to any and all parties. In addition, this report does not represent legal, medical, accounting, safety, or other specialized advice. For any such advice, Oliver Wyman recommends seeking and obtaining advice from a qualified professional.</a:t>
                      </a:r>
                      <a:endParaRPr sz="1200">
                        <a:ln>
                          <a:noFill/>
                        </a:ln>
                        <a:solidFill>
                          <a:schemeClr val="tx1"/>
                        </a:solidFill>
                        <a:effectLst/>
                        <a:latin typeface="+mn-lt"/>
                        <a:ea typeface="+mn-ea"/>
                        <a:cs typeface="+mn-cs"/>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sp>
        <p:nvSpPr>
          <p:cNvPr id="3" name="Endorsement">
            <a:extLst>
              <a:ext uri="{FF2B5EF4-FFF2-40B4-BE49-F238E27FC236}">
                <a16:creationId xmlns:a16="http://schemas.microsoft.com/office/drawing/2014/main" id="{16A83793-2478-42DF-97F9-370F8C836C73}"/>
              </a:ext>
            </a:extLst>
          </p:cNvPr>
          <p:cNvSpPr txBox="1"/>
          <p:nvPr userDrawn="1"/>
        </p:nvSpPr>
        <p:spPr>
          <a:xfrm>
            <a:off x="4267200" y="6185356"/>
            <a:ext cx="3657600" cy="215444"/>
          </a:xfrm>
          <a:prstGeom prst="rect">
            <a:avLst/>
          </a:prstGeom>
          <a:noFill/>
        </p:spPr>
        <p:txBody>
          <a:bodyPr wrap="none" lIns="0" tIns="0" rIns="0" bIns="0">
            <a:spAutoFit/>
          </a:bodyPr>
          <a:lstStyle/>
          <a:p>
            <a:pPr algn="ctr"/>
            <a:r>
              <a:rPr lang="en-US" sz="1400">
                <a:solidFill>
                  <a:schemeClr val="accent1"/>
                </a:solidFill>
              </a:rPr>
              <a:t>A business of Marsh McLennan</a:t>
            </a:r>
          </a:p>
        </p:txBody>
      </p:sp>
      <p:pic>
        <p:nvPicPr>
          <p:cNvPr id="4" name="DTP_CompanyLogo_175">
            <a:extLst>
              <a:ext uri="{FF2B5EF4-FFF2-40B4-BE49-F238E27FC236}">
                <a16:creationId xmlns:a16="http://schemas.microsoft.com/office/drawing/2014/main" id="{F4D78F1F-616A-47A6-9CED-01EDEB3CAD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9038" y="3153965"/>
            <a:ext cx="4733925" cy="55006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Tree>
  </p:cSld>
  <p:clrMapOvr>
    <a:masterClrMapping/>
  </p:clrMapOvr>
  <p:extLst>
    <p:ext uri="{DCECCB84-F9BA-43D5-87BE-67443E8EF086}">
      <p15:sldGuideLst xmlns:p15="http://schemas.microsoft.com/office/powerpoint/2012/main">
        <p15:guide id="3" orient="horz" pos="880" userDrawn="1">
          <p15:clr>
            <a:srgbClr val="FBAE40"/>
          </p15:clr>
        </p15:guide>
        <p15:guide id="5" orient="horz" pos="11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p:cNvSpPr>
            <a:spLocks noGrp="1"/>
          </p:cNvSpPr>
          <p:nvPr>
            <p:ph idx="11"/>
          </p:nvPr>
        </p:nvSpPr>
        <p:spPr>
          <a:xfrm>
            <a:off x="457200" y="1883664"/>
            <a:ext cx="112776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3" orient="horz" pos="880" userDrawn="1">
          <p15:clr>
            <a:srgbClr val="FBAE40"/>
          </p15:clr>
        </p15:guide>
        <p15:guide id="6" orient="horz" pos="11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ortrait photo on righ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63C4256-FB04-439A-992B-410C42319741}"/>
              </a:ext>
            </a:extLst>
          </p:cNvPr>
          <p:cNvSpPr>
            <a:spLocks noGrp="1"/>
          </p:cNvSpPr>
          <p:nvPr>
            <p:ph type="title"/>
          </p:nvPr>
        </p:nvSpPr>
        <p:spPr>
          <a:xfrm>
            <a:off x="457200" y="384048"/>
            <a:ext cx="7365998" cy="758952"/>
          </a:xfrm>
        </p:spPr>
        <p:txBody>
          <a:bodyPr/>
          <a:lstStyle/>
          <a:p>
            <a:r>
              <a:rPr lang="en-US"/>
              <a:t>Click to edit Master title style</a:t>
            </a:r>
            <a:endParaRPr lang="en-GB"/>
          </a:p>
        </p:txBody>
      </p:sp>
      <p:sp>
        <p:nvSpPr>
          <p:cNvPr id="3" name="Heading"/>
          <p:cNvSpPr>
            <a:spLocks noGrp="1"/>
          </p:cNvSpPr>
          <p:nvPr>
            <p:ph type="body" idx="10" hasCustomPrompt="1"/>
          </p:nvPr>
        </p:nvSpPr>
        <p:spPr>
          <a:xfrm>
            <a:off x="457199" y="1399032"/>
            <a:ext cx="7366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457198" y="1883664"/>
            <a:ext cx="73660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Picture">
            <a:extLst>
              <a:ext uri="{FF2B5EF4-FFF2-40B4-BE49-F238E27FC236}">
                <a16:creationId xmlns:a16="http://schemas.microsoft.com/office/drawing/2014/main" id="{0D3F1C2C-B46E-4074-AA0F-9EAD49A9905B}"/>
              </a:ext>
            </a:extLst>
          </p:cNvPr>
          <p:cNvSpPr>
            <a:spLocks noGrp="1"/>
          </p:cNvSpPr>
          <p:nvPr>
            <p:ph type="pic" sz="quarter" idx="20"/>
          </p:nvPr>
        </p:nvSpPr>
        <p:spPr>
          <a:xfrm>
            <a:off x="8280400" y="0"/>
            <a:ext cx="3911600" cy="6858000"/>
          </a:xfrm>
        </p:spPr>
        <p:txBody>
          <a:bodyPr tIns="640080" anchor="ctr"/>
          <a:lstStyle>
            <a:lvl1pPr marL="0" indent="0" algn="ctr">
              <a:buNone/>
              <a:defRPr sz="1400">
                <a:solidFill>
                  <a:srgbClr val="C3C3C3"/>
                </a:solidFill>
              </a:defRPr>
            </a:lvl1pPr>
          </a:lstStyle>
          <a:p>
            <a:r>
              <a:rPr lang="en-US"/>
              <a:t>Click icon to add picture</a:t>
            </a:r>
            <a:endParaRPr/>
          </a:p>
        </p:txBody>
      </p:sp>
    </p:spTree>
    <p:extLst>
      <p:ext uri="{BB962C8B-B14F-4D97-AF65-F5344CB8AC3E}">
        <p14:creationId xmlns:p14="http://schemas.microsoft.com/office/powerpoint/2010/main" val="734816418"/>
      </p:ext>
    </p:extLst>
  </p:cSld>
  <p:clrMapOvr>
    <a:masterClrMapping/>
  </p:clrMapOvr>
  <p:extLst>
    <p:ext uri="{DCECCB84-F9BA-43D5-87BE-67443E8EF086}">
      <p15:sldGuideLst xmlns:p15="http://schemas.microsoft.com/office/powerpoint/2012/main">
        <p15:guide id="1" orient="horz" pos="880">
          <p15:clr>
            <a:srgbClr val="FBAE40"/>
          </p15:clr>
        </p15:guide>
        <p15:guide id="4" orient="horz" pos="1184">
          <p15:clr>
            <a:srgbClr val="FBAE40"/>
          </p15:clr>
        </p15:guide>
        <p15:guide id="6" pos="4928" userDrawn="1">
          <p15:clr>
            <a:srgbClr val="FBAE40"/>
          </p15:clr>
        </p15:guide>
        <p15:guide id="9" pos="52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Color">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457200" y="1992768"/>
            <a:ext cx="9321800" cy="2837315"/>
          </a:xfrm>
        </p:spPr>
        <p:txBody>
          <a:bodyPr lIns="0" tIns="0" rIns="0" bIns="0" anchor="b">
            <a:spAutoFit/>
          </a:bodyPr>
          <a:lstStyle>
            <a:lvl1pPr marL="0" indent="0" fontAlgn="base">
              <a:lnSpc>
                <a:spcPct val="85000"/>
              </a:lnSpc>
              <a:spcBef>
                <a:spcPts val="0"/>
              </a:spcBef>
              <a:spcAft>
                <a:spcPts val="0"/>
              </a:spcAft>
              <a:buFont typeface="Arial" panose="020B0604020202020204" pitchFamily="34" charset="0"/>
              <a:buChar char="​"/>
              <a:defRPr sz="7200" b="1">
                <a:solidFill>
                  <a:schemeClr val="tx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r>
              <a:t>Type your Title in no more than three lines</a:t>
            </a:r>
          </a:p>
        </p:txBody>
      </p:sp>
      <p:sp>
        <p:nvSpPr>
          <p:cNvPr id="3" name="Subtitle"/>
          <p:cNvSpPr>
            <a:spLocks noGrp="1"/>
          </p:cNvSpPr>
          <p:nvPr>
            <p:ph type="body" sz="quarter" idx="11" hasCustomPrompt="1"/>
          </p:nvPr>
        </p:nvSpPr>
        <p:spPr>
          <a:xfrm>
            <a:off x="457200" y="4830084"/>
            <a:ext cx="9321800"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tx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t>Type your subtitle here</a:t>
            </a:r>
          </a:p>
        </p:txBody>
      </p:sp>
      <p:sp>
        <p:nvSpPr>
          <p:cNvPr id="4" name="Presenter"/>
          <p:cNvSpPr>
            <a:spLocks noGrp="1"/>
          </p:cNvSpPr>
          <p:nvPr>
            <p:ph type="body" sz="quarter" idx="13" hasCustomPrompt="1"/>
          </p:nvPr>
        </p:nvSpPr>
        <p:spPr>
          <a:xfrm>
            <a:off x="457200" y="5404351"/>
            <a:ext cx="9321800"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tx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t>Date</a:t>
            </a:r>
            <a:br>
              <a:rPr/>
            </a:br>
            <a:br>
              <a:rPr/>
            </a:br>
            <a:r>
              <a:t>Presenter, Location (optional) | Presenter 2, Location 2 (optional) | etc.</a:t>
            </a:r>
          </a:p>
        </p:txBody>
      </p:sp>
      <p:sp>
        <p:nvSpPr>
          <p:cNvPr id="9" name="Endorsement">
            <a:extLst>
              <a:ext uri="{FF2B5EF4-FFF2-40B4-BE49-F238E27FC236}">
                <a16:creationId xmlns:a16="http://schemas.microsoft.com/office/drawing/2014/main" id="{A6911E22-FDAE-4ABF-96C7-55697F75705D}"/>
              </a:ext>
            </a:extLst>
          </p:cNvPr>
          <p:cNvSpPr txBox="1"/>
          <p:nvPr userDrawn="1"/>
        </p:nvSpPr>
        <p:spPr>
          <a:xfrm>
            <a:off x="457200" y="6279282"/>
            <a:ext cx="2476500" cy="153888"/>
          </a:xfrm>
          <a:prstGeom prst="rect">
            <a:avLst/>
          </a:prstGeom>
          <a:noFill/>
        </p:spPr>
        <p:txBody>
          <a:bodyPr wrap="square" lIns="0" tIns="0" rIns="0" bIns="0">
            <a:spAutoFit/>
          </a:bodyPr>
          <a:lstStyle/>
          <a:p>
            <a:r>
              <a:rPr lang="en-US" sz="1000"/>
              <a:t>A business of Marsh McLennan</a:t>
            </a:r>
          </a:p>
        </p:txBody>
      </p:sp>
      <p:sp>
        <p:nvSpPr>
          <p:cNvPr id="23" name="Client Logo"/>
          <p:cNvSpPr>
            <a:spLocks noGrp="1"/>
          </p:cNvSpPr>
          <p:nvPr>
            <p:ph type="pic" sz="quarter" idx="12" hasCustomPrompt="1"/>
          </p:nvPr>
        </p:nvSpPr>
        <p:spPr bwMode="gray">
          <a:xfrm>
            <a:off x="8280399" y="393192"/>
            <a:ext cx="3454400" cy="548640"/>
          </a:xfrm>
          <a:ln>
            <a:noFill/>
          </a:ln>
        </p:spPr>
        <p:txBody>
          <a:bodyPr lIns="0" tIns="0" rIns="0" bIns="0" anchor="ctr" anchorCtr="0"/>
          <a:lstStyle>
            <a:lvl1pPr marL="0" indent="0" algn="ctr" fontAlgn="base">
              <a:lnSpc>
                <a:spcPct val="100000"/>
              </a:lnSpc>
              <a:spcBef>
                <a:spcPts val="0"/>
              </a:spcBef>
              <a:spcAft>
                <a:spcPct val="0"/>
              </a:spcAft>
              <a:buNone/>
              <a:defRPr sz="1000">
                <a:solidFill>
                  <a:schemeClr val="tx1"/>
                </a:solidFill>
              </a:defRPr>
            </a:lvl1pPr>
          </a:lstStyle>
          <a:p>
            <a:r>
              <a:t>CLIENT LOGO PLACEHOLDER</a:t>
            </a:r>
            <a:br>
              <a:rPr/>
            </a:br>
            <a:r>
              <a:t>Delete box if </a:t>
            </a:r>
            <a:r>
              <a:rPr lang="en-US"/>
              <a:t>not</a:t>
            </a:r>
            <a:r>
              <a:t> used</a:t>
            </a:r>
          </a:p>
        </p:txBody>
      </p:sp>
      <p:sp>
        <p:nvSpPr>
          <p:cNvPr id="13" name="DTP_Attribute"/>
          <p:cNvSpPr txBox="1"/>
          <p:nvPr userDrawn="1"/>
        </p:nvSpPr>
        <p:spPr>
          <a:xfrm>
            <a:off x="457200" y="6552456"/>
            <a:ext cx="65" cy="153888"/>
          </a:xfrm>
          <a:prstGeom prst="rect">
            <a:avLst/>
          </a:prstGeom>
          <a:noFill/>
        </p:spPr>
        <p:txBody>
          <a:bodyPr wrap="none" lIns="0" tIns="0" rIns="0" bIns="0" rtlCol="0" anchor="b">
            <a:spAutoFit/>
          </a:bodyPr>
          <a:lstStyle/>
          <a:p>
            <a:endParaRPr sz="1000" b="1" cap="all">
              <a:solidFill>
                <a:schemeClr val="tx1"/>
              </a:solidFill>
            </a:endParaRPr>
          </a:p>
        </p:txBody>
      </p:sp>
      <p:pic>
        <p:nvPicPr>
          <p:cNvPr id="6" name="DTP_CompanyLogo_inv_112">
            <a:extLst>
              <a:ext uri="{FF2B5EF4-FFF2-40B4-BE49-F238E27FC236}">
                <a16:creationId xmlns:a16="http://schemas.microsoft.com/office/drawing/2014/main" id="{EAECC403-ABC5-4697-8B26-5D74444239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393188"/>
            <a:ext cx="3029712" cy="352044"/>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SectionTitle"/>
          <p:cNvSpPr>
            <a:spLocks noGrp="1"/>
          </p:cNvSpPr>
          <p:nvPr>
            <p:ph type="body" sz="quarter" idx="11" hasCustomPrompt="1"/>
          </p:nvPr>
        </p:nvSpPr>
        <p:spPr>
          <a:xfrm>
            <a:off x="457199" y="4426803"/>
            <a:ext cx="8348472" cy="1354217"/>
          </a:xfrm>
          <a:noFill/>
          <a:ln>
            <a:noFill/>
          </a:ln>
          <a:effectLst/>
        </p:spPr>
        <p:txBody>
          <a:bodyPr vert="horz" wrap="square" lIns="0" tIns="0" rIns="0" bIns="0" numCol="1" anchor="t" anchorCtr="0" compatLnSpc="1">
            <a:prstTxWarp prst="textNoShape">
              <a:avLst/>
            </a:prstTxWarp>
            <a:spAutoFit/>
          </a:bodyPr>
          <a:lstStyle>
            <a:lvl1pPr marL="0" indent="0" algn="l" fontAlgn="base">
              <a:lnSpc>
                <a:spcPct val="85000"/>
              </a:lnSpc>
              <a:spcBef>
                <a:spcPts val="0"/>
              </a:spcBef>
              <a:spcAft>
                <a:spcPts val="0"/>
              </a:spcAft>
              <a:buFont typeface="Arial" panose="020B0604020202020204" pitchFamily="34" charset="0"/>
              <a:buChar char="​"/>
              <a:defRPr sz="4000" b="1">
                <a:solidFill>
                  <a:schemeClr val="tx1"/>
                </a:solidFill>
                <a:latin typeface="+mj-lt"/>
                <a:ea typeface="+mj-ea"/>
                <a:cs typeface="+mj-cs"/>
              </a:defRPr>
            </a:lvl1pPr>
            <a:lvl2pPr marL="0" indent="0" algn="l">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t>Add section title,</a:t>
            </a:r>
            <a:br>
              <a:rPr/>
            </a:br>
            <a:r>
              <a:t>press TAB to format as subtitle</a:t>
            </a:r>
          </a:p>
          <a:p>
            <a:pPr lvl="1"/>
            <a:r>
              <a:t>Section subtitle</a:t>
            </a:r>
          </a:p>
        </p:txBody>
      </p:sp>
      <p:sp>
        <p:nvSpPr>
          <p:cNvPr id="3" name="SectionNumber"/>
          <p:cNvSpPr>
            <a:spLocks noGrp="1"/>
          </p:cNvSpPr>
          <p:nvPr>
            <p:ph type="body" sz="quarter" idx="12" hasCustomPrompt="1"/>
          </p:nvPr>
        </p:nvSpPr>
        <p:spPr>
          <a:xfrm>
            <a:off x="457200" y="2274838"/>
            <a:ext cx="8348472" cy="2308324"/>
          </a:xfrm>
        </p:spPr>
        <p:txBody>
          <a:bodyPr wrap="square" lIns="0" tIns="0" rIns="0" bIns="0" anchor="b">
            <a:spAutoFit/>
          </a:bodyPr>
          <a:lstStyle>
            <a:lvl1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1pPr>
            <a:lvl2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2pPr>
            <a:lvl3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3pPr>
            <a:lvl4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4pPr>
            <a:lvl5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5pPr>
            <a:lvl6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6pPr>
            <a:lvl7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7pPr>
            <a:lvl8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8pPr>
            <a:lvl9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9pPr>
          </a:lstStyle>
          <a:p>
            <a:pPr lvl="0"/>
            <a: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Left"/>
          <p:cNvSpPr>
            <a:spLocks noGrp="1"/>
          </p:cNvSpPr>
          <p:nvPr>
            <p:ph idx="11"/>
          </p:nvPr>
        </p:nvSpPr>
        <p:spPr>
          <a:xfrm>
            <a:off x="457200" y="1399032"/>
            <a:ext cx="54102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6324600" y="1399032"/>
            <a:ext cx="5410199"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guide id="2" pos="3696" userDrawn="1">
          <p15:clr>
            <a:srgbClr val="FBAE40"/>
          </p15:clr>
        </p15:guide>
        <p15:guide id="5" pos="3984"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49463B4-4C83-409D-A4F2-DDE7DA4936C5}"/>
              </a:ext>
            </a:extLst>
          </p:cNvPr>
          <p:cNvGraphicFramePr>
            <a:graphicFrameLocks noChangeAspect="1"/>
          </p:cNvGraphicFramePr>
          <p:nvPr userDrawn="1">
            <p:custDataLst>
              <p:tags r:id="rId32"/>
            </p:custDataLst>
            <p:extLst>
              <p:ext uri="{D42A27DB-BD31-4B8C-83A1-F6EECF244321}">
                <p14:modId xmlns:p14="http://schemas.microsoft.com/office/powerpoint/2010/main" val="61169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73" imgH="473" progId="TCLayout.ActiveDocument.1">
                  <p:embed/>
                </p:oleObj>
              </mc:Choice>
              <mc:Fallback>
                <p:oleObj name="think-cell Slide" r:id="rId33" imgW="473" imgH="473" progId="TCLayout.ActiveDocument.1">
                  <p:embed/>
                  <p:pic>
                    <p:nvPicPr>
                      <p:cNvPr id="10" name="Object 9" hidden="1">
                        <a:extLst>
                          <a:ext uri="{FF2B5EF4-FFF2-40B4-BE49-F238E27FC236}">
                            <a16:creationId xmlns:a16="http://schemas.microsoft.com/office/drawing/2014/main" id="{249463B4-4C83-409D-A4F2-DDE7DA4936C5}"/>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457200" y="384048"/>
            <a:ext cx="11277600" cy="758952"/>
          </a:xfrm>
          <a:prstGeom prst="rect">
            <a:avLst/>
          </a:prstGeom>
        </p:spPr>
        <p:txBody>
          <a:bodyPr vert="horz" lIns="0" tIns="0" rIns="0" bIns="0" rtlCol="0" anchorCtr="0">
            <a:noAutofit/>
          </a:bodyPr>
          <a:lstStyle/>
          <a:p>
            <a:r>
              <a:rPr lang="en-GB"/>
              <a:t>Click to edit Master title style</a:t>
            </a:r>
          </a:p>
        </p:txBody>
      </p:sp>
      <p:sp>
        <p:nvSpPr>
          <p:cNvPr id="3" name="BodyText"/>
          <p:cNvSpPr>
            <a:spLocks noGrp="1"/>
          </p:cNvSpPr>
          <p:nvPr>
            <p:ph type="body" idx="1"/>
          </p:nvPr>
        </p:nvSpPr>
        <p:spPr>
          <a:xfrm>
            <a:off x="457200" y="1399032"/>
            <a:ext cx="11277600" cy="500176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hidden="1"/>
          <p:cNvSpPr>
            <a:spLocks noGrp="1"/>
          </p:cNvSpPr>
          <p:nvPr>
            <p:ph type="dt" sz="half" idx="2"/>
          </p:nvPr>
        </p:nvSpPr>
        <p:spPr>
          <a:xfrm>
            <a:off x="580573" y="6864350"/>
            <a:ext cx="399143" cy="98425"/>
          </a:xfrm>
          <a:prstGeom prst="rect">
            <a:avLst/>
          </a:prstGeom>
        </p:spPr>
        <p:txBody>
          <a:bodyPr vert="horz" lIns="0" tIns="0" rIns="0" bIns="0" rtlCol="0" anchor="ctr"/>
          <a:lstStyle>
            <a:lvl1pPr algn="l">
              <a:defRPr sz="300">
                <a:solidFill>
                  <a:schemeClr val="tx1"/>
                </a:solidFill>
              </a:defRPr>
            </a:lvl1pPr>
          </a:lstStyle>
          <a:p>
            <a:fld id="{7ECE2914-4E17-487A-A4E5-C87617449E51}" type="datetimeFigureOut">
              <a:rPr lang="en-GB" smtClean="0"/>
              <a:pPr/>
              <a:t>27/03/2024</a:t>
            </a:fld>
            <a:endParaRPr lang="en-GB"/>
          </a:p>
        </p:txBody>
      </p:sp>
      <p:sp>
        <p:nvSpPr>
          <p:cNvPr id="5" name="Footer Placeholder" hidden="1"/>
          <p:cNvSpPr>
            <a:spLocks noGrp="1"/>
          </p:cNvSpPr>
          <p:nvPr>
            <p:ph type="ftr" sz="quarter" idx="3"/>
          </p:nvPr>
        </p:nvSpPr>
        <p:spPr>
          <a:xfrm>
            <a:off x="979714" y="6864350"/>
            <a:ext cx="677333" cy="98425"/>
          </a:xfrm>
          <a:prstGeom prst="rect">
            <a:avLst/>
          </a:prstGeom>
        </p:spPr>
        <p:txBody>
          <a:bodyPr vert="horz" lIns="0" tIns="0" rIns="0" bIns="0" rtlCol="0" anchor="ctr"/>
          <a:lstStyle>
            <a:lvl1pPr algn="ctr">
              <a:defRPr sz="300">
                <a:solidFill>
                  <a:schemeClr val="tx1"/>
                </a:solidFill>
              </a:defRPr>
            </a:lvl1pPr>
          </a:lstStyle>
          <a:p>
            <a:endParaRPr lang="en-GB"/>
          </a:p>
        </p:txBody>
      </p:sp>
      <p:sp>
        <p:nvSpPr>
          <p:cNvPr id="6" name="Slide Number Placeholder" hidden="1"/>
          <p:cNvSpPr>
            <a:spLocks noGrp="1"/>
          </p:cNvSpPr>
          <p:nvPr>
            <p:ph type="sldNum" sz="quarter" idx="4"/>
          </p:nvPr>
        </p:nvSpPr>
        <p:spPr>
          <a:xfrm>
            <a:off x="1657048" y="6864350"/>
            <a:ext cx="193524" cy="98425"/>
          </a:xfrm>
          <a:prstGeom prst="rect">
            <a:avLst/>
          </a:prstGeom>
        </p:spPr>
        <p:txBody>
          <a:bodyPr vert="horz" lIns="0" tIns="0" rIns="0" bIns="0" rtlCol="0" anchor="ctr"/>
          <a:lstStyle>
            <a:lvl1pPr algn="r">
              <a:defRPr sz="300">
                <a:solidFill>
                  <a:schemeClr val="tx1"/>
                </a:solidFill>
              </a:defRPr>
            </a:lvl1pPr>
          </a:lstStyle>
          <a:p>
            <a:fld id="{8F63CC74-D785-4C96-8C6E-EB177D1B9A1D}" type="slidenum">
              <a:rPr lang="en-GB" smtClean="0"/>
              <a:pPr/>
              <a:t>‹#›</a:t>
            </a:fld>
            <a:endParaRPr lang="en-GB"/>
          </a:p>
        </p:txBody>
      </p:sp>
      <p:sp>
        <p:nvSpPr>
          <p:cNvPr id="7" name="SlideNumber"/>
          <p:cNvSpPr txBox="1"/>
          <p:nvPr userDrawn="1"/>
        </p:nvSpPr>
        <p:spPr>
          <a:xfrm>
            <a:off x="11584118" y="6552456"/>
            <a:ext cx="150682" cy="153888"/>
          </a:xfrm>
          <a:prstGeom prst="rect">
            <a:avLst/>
          </a:prstGeom>
          <a:noFill/>
        </p:spPr>
        <p:txBody>
          <a:bodyPr wrap="none" lIns="0" tIns="0" rIns="0" bIns="0" rtlCol="0" anchor="ctr">
            <a:spAutoFit/>
          </a:bodyPr>
          <a:lstStyle/>
          <a:p>
            <a:pPr marL="0" marR="0" indent="0" algn="r" defTabSz="914370" rtl="0" eaLnBrk="1" fontAlgn="auto" latinLnBrk="0" hangingPunct="1">
              <a:lnSpc>
                <a:spcPct val="100000"/>
              </a:lnSpc>
              <a:spcBef>
                <a:spcPts val="0"/>
              </a:spcBef>
              <a:spcAft>
                <a:spcPts val="0"/>
              </a:spcAft>
              <a:buClrTx/>
              <a:buSzTx/>
              <a:buFontTx/>
              <a:buNone/>
              <a:tabLst/>
              <a:defRPr/>
            </a:pPr>
            <a:fld id="{8F63CC74-D785-4C96-8C6E-EB177D1B9A1D}" type="slidenum">
              <a:rPr lang="en-GB" sz="1000" smtClean="0">
                <a:solidFill>
                  <a:schemeClr val="tx1"/>
                </a:solidFill>
              </a:rPr>
              <a:pPr marL="0" marR="0" indent="0" algn="r" defTabSz="914370" rtl="0" eaLnBrk="1" fontAlgn="auto" latinLnBrk="0" hangingPunct="1">
                <a:lnSpc>
                  <a:spcPct val="100000"/>
                </a:lnSpc>
                <a:spcBef>
                  <a:spcPts val="0"/>
                </a:spcBef>
                <a:spcAft>
                  <a:spcPts val="0"/>
                </a:spcAft>
                <a:buClrTx/>
                <a:buSzTx/>
                <a:buFontTx/>
                <a:buNone/>
                <a:tabLst/>
                <a:defRPr/>
              </a:pPr>
              <a:t>‹#›</a:t>
            </a:fld>
            <a:endParaRPr lang="en-GB" sz="1000">
              <a:solidFill>
                <a:schemeClr val="tx1"/>
              </a:solidFill>
            </a:endParaRPr>
          </a:p>
        </p:txBody>
      </p:sp>
      <p:sp>
        <p:nvSpPr>
          <p:cNvPr id="8" name="DTP_Copyright"/>
          <p:cNvSpPr txBox="1"/>
          <p:nvPr userDrawn="1"/>
        </p:nvSpPr>
        <p:spPr>
          <a:xfrm>
            <a:off x="457200" y="6567848"/>
            <a:ext cx="702115" cy="123111"/>
          </a:xfrm>
          <a:prstGeom prst="rect">
            <a:avLst/>
          </a:prstGeom>
          <a:noFill/>
        </p:spPr>
        <p:txBody>
          <a:bodyPr wrap="none" lIns="0" tIns="0" rIns="0" bIns="0" rtlCol="0" anchor="ctr" anchorCtr="0">
            <a:spAutoFit/>
          </a:bodyPr>
          <a:lstStyle/>
          <a:p>
            <a:pPr marL="0" indent="0" algn="l" defTabSz="914370" rtl="0" eaLnBrk="1" latinLnBrk="0" hangingPunct="1">
              <a:lnSpc>
                <a:spcPct val="100000"/>
              </a:lnSpc>
              <a:spcBef>
                <a:spcPct val="0"/>
              </a:spcBef>
              <a:spcAft>
                <a:spcPct val="0"/>
              </a:spcAft>
              <a:buFontTx/>
              <a:buNone/>
            </a:pPr>
            <a:r>
              <a:rPr lang="en-GB" sz="800" b="0" i="0" u="none" baseline="0">
                <a:solidFill>
                  <a:schemeClr val="tx1"/>
                </a:solidFill>
                <a:latin typeface="+mn-lt"/>
                <a:ea typeface="+mn-ea"/>
                <a:cs typeface="+mn-cs"/>
              </a:rPr>
              <a:t>© Oliver Wyman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7" r:id="rId4"/>
    <p:sldLayoutId id="2147483659" r:id="rId5"/>
    <p:sldLayoutId id="2147483689" r:id="rId6"/>
    <p:sldLayoutId id="2147483683" r:id="rId7"/>
    <p:sldLayoutId id="2147483651" r:id="rId8"/>
    <p:sldLayoutId id="2147483652" r:id="rId9"/>
    <p:sldLayoutId id="2147483660" r:id="rId10"/>
    <p:sldLayoutId id="2147483653" r:id="rId11"/>
    <p:sldLayoutId id="2147483658" r:id="rId12"/>
    <p:sldLayoutId id="2147483667" r:id="rId13"/>
    <p:sldLayoutId id="2147483668" r:id="rId14"/>
    <p:sldLayoutId id="2147483665" r:id="rId15"/>
    <p:sldLayoutId id="2147483666" r:id="rId16"/>
    <p:sldLayoutId id="2147483664" r:id="rId17"/>
    <p:sldLayoutId id="2147483686" r:id="rId18"/>
    <p:sldLayoutId id="2147483687" r:id="rId19"/>
    <p:sldLayoutId id="2147483661" r:id="rId20"/>
    <p:sldLayoutId id="2147483672" r:id="rId21"/>
    <p:sldLayoutId id="2147483682" r:id="rId22"/>
    <p:sldLayoutId id="2147483684" r:id="rId23"/>
    <p:sldLayoutId id="2147483670" r:id="rId24"/>
    <p:sldLayoutId id="2147483690" r:id="rId25"/>
    <p:sldLayoutId id="2147483691" r:id="rId26"/>
    <p:sldLayoutId id="2147483674" r:id="rId27"/>
    <p:sldLayoutId id="2147483675" r:id="rId28"/>
    <p:sldLayoutId id="2147483655" r:id="rId29"/>
    <p:sldLayoutId id="2147483656" r:id="rId30"/>
  </p:sldLayoutIdLst>
  <p:txStyles>
    <p:titleStyle>
      <a:lvl1pPr algn="l" defTabSz="914370" rtl="0" eaLnBrk="1" latinLnBrk="0" hangingPunct="1">
        <a:lnSpc>
          <a:spcPct val="90000"/>
        </a:lnSpc>
        <a:spcBef>
          <a:spcPct val="0"/>
        </a:spcBef>
        <a:buNone/>
        <a:defRPr sz="2600" b="1" kern="0" cap="all" baseline="0">
          <a:solidFill>
            <a:schemeClr val="tx1"/>
          </a:solidFill>
          <a:latin typeface="+mj-lt"/>
          <a:ea typeface="+mj-ea"/>
          <a:cs typeface="+mj-cs"/>
        </a:defRPr>
      </a:lvl1pPr>
    </p:titleStyle>
    <p:body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p:bodyStyle>
    <p:otherStyle>
      <a:defPPr/>
      <a:lvl1pPr marL="0" algn="l" defTabSz="914370" rtl="0" eaLnBrk="1" latinLnBrk="0" hangingPunct="1">
        <a:defRPr sz="1200" kern="0">
          <a:solidFill>
            <a:schemeClr val="tx1"/>
          </a:solidFill>
          <a:latin typeface="+mn-lt"/>
          <a:ea typeface="+mn-ea"/>
          <a:cs typeface="+mn-cs"/>
        </a:defRPr>
      </a:lvl1pPr>
      <a:lvl2pPr marL="179994" algn="l" defTabSz="914370" rtl="0" eaLnBrk="1" latinLnBrk="0" hangingPunct="1">
        <a:defRPr sz="1200" kern="0">
          <a:solidFill>
            <a:schemeClr val="tx1"/>
          </a:solidFill>
          <a:latin typeface="+mn-lt"/>
          <a:ea typeface="+mn-ea"/>
          <a:cs typeface="+mn-cs"/>
        </a:defRPr>
      </a:lvl2pPr>
      <a:lvl3pPr marL="359988" algn="l" defTabSz="914370" rtl="0" eaLnBrk="1" latinLnBrk="0" hangingPunct="1">
        <a:defRPr sz="1200" kern="0">
          <a:solidFill>
            <a:schemeClr val="tx1"/>
          </a:solidFill>
          <a:latin typeface="+mn-lt"/>
          <a:ea typeface="+mn-ea"/>
          <a:cs typeface="+mn-cs"/>
        </a:defRPr>
      </a:lvl3pPr>
      <a:lvl4pPr marL="539982" algn="l" defTabSz="914370" rtl="0" eaLnBrk="1" latinLnBrk="0" hangingPunct="1">
        <a:defRPr sz="1200" kern="0">
          <a:solidFill>
            <a:schemeClr val="tx1"/>
          </a:solidFill>
          <a:latin typeface="+mn-lt"/>
          <a:ea typeface="+mn-ea"/>
          <a:cs typeface="+mn-cs"/>
        </a:defRPr>
      </a:lvl4pPr>
      <a:lvl5pPr marL="719977" algn="l" defTabSz="914370" rtl="0" eaLnBrk="1" latinLnBrk="0" hangingPunct="1">
        <a:defRPr sz="1200" kern="0">
          <a:solidFill>
            <a:schemeClr val="tx1"/>
          </a:solidFill>
          <a:latin typeface="+mn-lt"/>
          <a:ea typeface="+mn-ea"/>
          <a:cs typeface="+mn-cs"/>
        </a:defRPr>
      </a:lvl5pPr>
      <a:lvl6pPr marL="899971" algn="l" defTabSz="914370" rtl="0" eaLnBrk="1" latinLnBrk="0" hangingPunct="1">
        <a:defRPr sz="1200" kern="0">
          <a:solidFill>
            <a:schemeClr val="tx1"/>
          </a:solidFill>
          <a:latin typeface="+mn-lt"/>
          <a:ea typeface="+mn-ea"/>
          <a:cs typeface="+mn-cs"/>
        </a:defRPr>
      </a:lvl6pPr>
      <a:lvl7pPr marL="1079965" algn="l" defTabSz="914370" rtl="0" eaLnBrk="1" latinLnBrk="0" hangingPunct="1">
        <a:defRPr sz="1200" kern="0">
          <a:solidFill>
            <a:schemeClr val="tx1"/>
          </a:solidFill>
          <a:latin typeface="+mn-lt"/>
          <a:ea typeface="+mn-ea"/>
          <a:cs typeface="+mn-cs"/>
        </a:defRPr>
      </a:lvl7pPr>
      <a:lvl8pPr marL="1259959" algn="l" defTabSz="914370" rtl="0" eaLnBrk="1" latinLnBrk="0" hangingPunct="1">
        <a:defRPr sz="1200" kern="0">
          <a:solidFill>
            <a:schemeClr val="tx1"/>
          </a:solidFill>
          <a:latin typeface="+mn-lt"/>
          <a:ea typeface="+mn-ea"/>
          <a:cs typeface="+mn-cs"/>
        </a:defRPr>
      </a:lvl8pPr>
      <a:lvl9pPr marL="1439953" algn="l" defTabSz="914370" rtl="0" eaLnBrk="1" latinLnBrk="0" hangingPunct="1">
        <a:defRPr sz="1200" kern="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3" pos="288" userDrawn="1">
          <p15:clr>
            <a:srgbClr val="F26B43"/>
          </p15:clr>
        </p15:guide>
        <p15:guide id="4" pos="7392" userDrawn="1">
          <p15:clr>
            <a:srgbClr val="F26B43"/>
          </p15:clr>
        </p15:guide>
        <p15:guide id="6"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slideLayout" Target="../slideLayouts/slideLayout14.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6" Type="http://schemas.openxmlformats.org/officeDocument/2006/relationships/chart" Target="../charts/chart2.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image" Target="../media/image1.emf"/><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tags" Target="../tags/tag55.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tags" Target="../tags/tag56.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tags" Target="../tags/tag57.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tags" Target="../tags/tag58.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1.xml"/><Relationship Id="rId1" Type="http://schemas.openxmlformats.org/officeDocument/2006/relationships/tags" Target="../tags/tag59.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7.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60.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oleObject" Target="../embeddings/oleObject16.bin"/><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8.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slideLayout" Target="../slideLayouts/slideLayout11.xml"/><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tags" Target="../tags/tag8.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tags" Target="../tags/tag7.xml"/><Relationship Id="rId6" Type="http://schemas.openxmlformats.org/officeDocument/2006/relationships/image" Target="../media/image7.emf"/><Relationship Id="rId11" Type="http://schemas.openxmlformats.org/officeDocument/2006/relationships/image" Target="../media/image13.png"/><Relationship Id="rId5" Type="http://schemas.openxmlformats.org/officeDocument/2006/relationships/oleObject" Target="../embeddings/oleObject5.bin"/><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notesSlide" Target="../notesSlides/notesSlide4.xml"/><Relationship Id="rId9" Type="http://schemas.openxmlformats.org/officeDocument/2006/relationships/image" Target="../media/image11.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tags" Target="../tags/tag34.xml"/><Relationship Id="rId3" Type="http://schemas.openxmlformats.org/officeDocument/2006/relationships/tags" Target="../tags/tag11.xml"/><Relationship Id="rId21" Type="http://schemas.openxmlformats.org/officeDocument/2006/relationships/tags" Target="../tags/tag29.xml"/><Relationship Id="rId34" Type="http://schemas.openxmlformats.org/officeDocument/2006/relationships/oleObject" Target="../embeddings/oleObject6.bin"/><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notesSlide" Target="../notesSlides/notesSlide5.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29" Type="http://schemas.openxmlformats.org/officeDocument/2006/relationships/tags" Target="../tags/tag37.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tags" Target="../tags/tag32.xml"/><Relationship Id="rId32" Type="http://schemas.openxmlformats.org/officeDocument/2006/relationships/slideLayout" Target="../slideLayouts/slideLayout13.xml"/><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chart" Target="../charts/chart1.xml"/><Relationship Id="rId10" Type="http://schemas.openxmlformats.org/officeDocument/2006/relationships/tags" Target="../tags/tag18.xml"/><Relationship Id="rId19" Type="http://schemas.openxmlformats.org/officeDocument/2006/relationships/tags" Target="../tags/tag27.xml"/><Relationship Id="rId31" Type="http://schemas.openxmlformats.org/officeDocument/2006/relationships/tags" Target="../tags/tag39.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image" Target="../media/image1.emf"/><Relationship Id="rId8"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tags" Target="../tags/tag40.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6.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emf"/><Relationship Id="rId10" Type="http://schemas.openxmlformats.org/officeDocument/2006/relationships/image" Target="../media/image28.png"/><Relationship Id="rId4" Type="http://schemas.openxmlformats.org/officeDocument/2006/relationships/oleObject" Target="../embeddings/oleObject8.bin"/><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577BFD2-2AAC-4246-8D6C-905693517711}"/>
              </a:ext>
            </a:extLst>
          </p:cNvPr>
          <p:cNvGraphicFramePr>
            <a:graphicFrameLocks noChangeAspect="1"/>
          </p:cNvGraphicFramePr>
          <p:nvPr>
            <p:custDataLst>
              <p:tags r:id="rId1"/>
            </p:custDataLst>
            <p:extLst>
              <p:ext uri="{D42A27DB-BD31-4B8C-83A1-F6EECF244321}">
                <p14:modId xmlns:p14="http://schemas.microsoft.com/office/powerpoint/2010/main" val="4289543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2577BFD2-2AAC-4246-8D6C-9056935177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81292F4-80CE-446B-B6C5-4A87A7FB35BF}"/>
              </a:ext>
            </a:extLst>
          </p:cNvPr>
          <p:cNvSpPr>
            <a:spLocks noGrp="1"/>
          </p:cNvSpPr>
          <p:nvPr>
            <p:ph type="body" sz="quarter" idx="10"/>
          </p:nvPr>
        </p:nvSpPr>
        <p:spPr>
          <a:xfrm>
            <a:off x="457200" y="3876360"/>
            <a:ext cx="9321800" cy="953723"/>
          </a:xfrm>
        </p:spPr>
        <p:txBody>
          <a:bodyPr/>
          <a:lstStyle/>
          <a:p>
            <a:r>
              <a:rPr lang="en-GB" dirty="0"/>
              <a:t>Basel IV implications</a:t>
            </a:r>
          </a:p>
        </p:txBody>
      </p:sp>
      <p:sp>
        <p:nvSpPr>
          <p:cNvPr id="3" name="Text Placeholder 2">
            <a:extLst>
              <a:ext uri="{FF2B5EF4-FFF2-40B4-BE49-F238E27FC236}">
                <a16:creationId xmlns:a16="http://schemas.microsoft.com/office/drawing/2014/main" id="{6A0E1A92-842C-4236-9D3F-35B20188A890}"/>
              </a:ext>
            </a:extLst>
          </p:cNvPr>
          <p:cNvSpPr>
            <a:spLocks noGrp="1"/>
          </p:cNvSpPr>
          <p:nvPr>
            <p:ph type="body" sz="quarter" idx="11"/>
          </p:nvPr>
        </p:nvSpPr>
        <p:spPr/>
        <p:txBody>
          <a:bodyPr/>
          <a:lstStyle/>
          <a:p>
            <a:r>
              <a:rPr lang="en-GB" dirty="0"/>
              <a:t>Support for discussion</a:t>
            </a:r>
          </a:p>
        </p:txBody>
      </p:sp>
      <p:sp>
        <p:nvSpPr>
          <p:cNvPr id="5" name="Text Placeholder 4">
            <a:extLst>
              <a:ext uri="{FF2B5EF4-FFF2-40B4-BE49-F238E27FC236}">
                <a16:creationId xmlns:a16="http://schemas.microsoft.com/office/drawing/2014/main" id="{9B6AA177-A98A-41BE-948D-DE73291396B6}"/>
              </a:ext>
            </a:extLst>
          </p:cNvPr>
          <p:cNvSpPr>
            <a:spLocks noGrp="1"/>
          </p:cNvSpPr>
          <p:nvPr>
            <p:ph type="body" sz="quarter" idx="13"/>
          </p:nvPr>
        </p:nvSpPr>
        <p:spPr>
          <a:xfrm>
            <a:off x="457200" y="5835238"/>
            <a:ext cx="9321800" cy="215444"/>
          </a:xfrm>
        </p:spPr>
        <p:txBody>
          <a:bodyPr/>
          <a:lstStyle/>
          <a:p>
            <a:r>
              <a:rPr lang="en-GB"/>
              <a:t>March </a:t>
            </a:r>
            <a:r>
              <a:rPr lang="en-GB" dirty="0"/>
              <a:t>2024</a:t>
            </a:r>
          </a:p>
        </p:txBody>
      </p:sp>
    </p:spTree>
    <p:extLst>
      <p:ext uri="{BB962C8B-B14F-4D97-AF65-F5344CB8AC3E}">
        <p14:creationId xmlns:p14="http://schemas.microsoft.com/office/powerpoint/2010/main" val="347347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85DDAB1-77B1-4DB2-91A4-0F244B68AC3F}"/>
              </a:ext>
            </a:extLst>
          </p:cNvPr>
          <p:cNvGraphicFramePr>
            <a:graphicFrameLocks noChangeAspect="1"/>
          </p:cNvGraphicFramePr>
          <p:nvPr>
            <p:custDataLst>
              <p:tags r:id="rId1"/>
            </p:custDataLst>
            <p:extLst>
              <p:ext uri="{D42A27DB-BD31-4B8C-83A1-F6EECF244321}">
                <p14:modId xmlns:p14="http://schemas.microsoft.com/office/powerpoint/2010/main" val="3673774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73" imgH="473" progId="TCLayout.ActiveDocument.1">
                  <p:embed/>
                </p:oleObj>
              </mc:Choice>
              <mc:Fallback>
                <p:oleObj name="think-cell Slide" r:id="rId14" imgW="473" imgH="473" progId="TCLayout.ActiveDocument.1">
                  <p:embed/>
                  <p:pic>
                    <p:nvPicPr>
                      <p:cNvPr id="11" name="Object 10" hidden="1">
                        <a:extLst>
                          <a:ext uri="{FF2B5EF4-FFF2-40B4-BE49-F238E27FC236}">
                            <a16:creationId xmlns:a16="http://schemas.microsoft.com/office/drawing/2014/main" id="{685DDAB1-77B1-4DB2-91A4-0F244B68AC3F}"/>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D7003CA-39FB-46BA-B5FB-12C8F90527BB}"/>
              </a:ext>
            </a:extLst>
          </p:cNvPr>
          <p:cNvSpPr>
            <a:spLocks noGrp="1"/>
          </p:cNvSpPr>
          <p:nvPr>
            <p:ph type="title"/>
          </p:nvPr>
        </p:nvSpPr>
        <p:spPr/>
        <p:txBody>
          <a:bodyPr vert="horz"/>
          <a:lstStyle/>
          <a:p>
            <a:r>
              <a:rPr lang="en-GB" dirty="0"/>
              <a:t>The Output floor limits the amount of capital benefit from use </a:t>
            </a:r>
            <a:br>
              <a:rPr lang="en-GB" dirty="0"/>
            </a:br>
            <a:r>
              <a:rPr lang="en-GB" dirty="0"/>
              <a:t>of internal models to 27.5% (on bank-level)</a:t>
            </a:r>
            <a:endParaRPr lang="en-US" dirty="0"/>
          </a:p>
        </p:txBody>
      </p:sp>
      <p:sp>
        <p:nvSpPr>
          <p:cNvPr id="3" name="Text Placeholder 2">
            <a:extLst>
              <a:ext uri="{FF2B5EF4-FFF2-40B4-BE49-F238E27FC236}">
                <a16:creationId xmlns:a16="http://schemas.microsoft.com/office/drawing/2014/main" id="{42007BA6-8E39-48AA-9CDD-EF77F02361F0}"/>
              </a:ext>
            </a:extLst>
          </p:cNvPr>
          <p:cNvSpPr>
            <a:spLocks noGrp="1"/>
          </p:cNvSpPr>
          <p:nvPr>
            <p:ph type="body" idx="10"/>
          </p:nvPr>
        </p:nvSpPr>
        <p:spPr/>
        <p:txBody>
          <a:bodyPr/>
          <a:lstStyle/>
          <a:p>
            <a:r>
              <a:rPr lang="en-GB"/>
              <a:t>Output floor concept</a:t>
            </a:r>
          </a:p>
          <a:p>
            <a:endParaRPr lang="en-GB" b="0"/>
          </a:p>
          <a:p>
            <a:endParaRPr lang="en-US"/>
          </a:p>
        </p:txBody>
      </p:sp>
      <p:sp>
        <p:nvSpPr>
          <p:cNvPr id="4" name="Content Placeholder 3">
            <a:extLst>
              <a:ext uri="{FF2B5EF4-FFF2-40B4-BE49-F238E27FC236}">
                <a16:creationId xmlns:a16="http://schemas.microsoft.com/office/drawing/2014/main" id="{060E6EF2-2F49-47F9-A2BD-85F57441FF83}"/>
              </a:ext>
            </a:extLst>
          </p:cNvPr>
          <p:cNvSpPr>
            <a:spLocks noGrp="1"/>
          </p:cNvSpPr>
          <p:nvPr>
            <p:ph sz="half" idx="11"/>
          </p:nvPr>
        </p:nvSpPr>
        <p:spPr>
          <a:xfrm>
            <a:off x="457199" y="1883664"/>
            <a:ext cx="7366000" cy="4517136"/>
          </a:xfrm>
        </p:spPr>
        <p:txBody>
          <a:bodyPr/>
          <a:lstStyle/>
          <a:p>
            <a:pPr>
              <a:spcBef>
                <a:spcPts val="400"/>
              </a:spcBef>
              <a:buSzPct val="100000"/>
            </a:pPr>
            <a:r>
              <a:rPr lang="en-GB"/>
              <a:t>The final Basel III framework (a.k.a. Basel IV) introduces an </a:t>
            </a:r>
            <a:r>
              <a:rPr lang="en-GB" b="1"/>
              <a:t>aggregate output floor</a:t>
            </a:r>
            <a:r>
              <a:rPr lang="en-GB"/>
              <a:t> (on bank-level) to the calculation of RWA by means of internal models </a:t>
            </a:r>
          </a:p>
          <a:p>
            <a:pPr>
              <a:spcBef>
                <a:spcPts val="400"/>
              </a:spcBef>
              <a:buSzPct val="100000"/>
            </a:pPr>
            <a:r>
              <a:rPr lang="en-GB"/>
              <a:t>The rule provides that RWA must be calculated </a:t>
            </a:r>
            <a:r>
              <a:rPr lang="en-GB" b="1"/>
              <a:t>as the maximum of</a:t>
            </a:r>
            <a:r>
              <a:rPr lang="en-GB"/>
              <a:t> </a:t>
            </a:r>
          </a:p>
          <a:p>
            <a:pPr lvl="1">
              <a:spcBef>
                <a:spcPts val="400"/>
              </a:spcBef>
              <a:buSzPct val="100000"/>
            </a:pPr>
            <a:r>
              <a:rPr lang="en-GB"/>
              <a:t>the </a:t>
            </a:r>
            <a:r>
              <a:rPr lang="en-GB" b="1"/>
              <a:t>total risk-weighted assets calculated using the approaches that the bank has supervisory approval to use </a:t>
            </a:r>
            <a:r>
              <a:rPr lang="en-GB"/>
              <a:t>in accordance with the Basel capital framework (including both standardised and internally-modelled based approaches) and </a:t>
            </a:r>
          </a:p>
          <a:p>
            <a:pPr lvl="1">
              <a:spcBef>
                <a:spcPts val="400"/>
              </a:spcBef>
              <a:buSzPct val="100000"/>
            </a:pPr>
            <a:r>
              <a:rPr lang="en-GB" b="1"/>
              <a:t>72.5% of the total risk-weighted assets, calculated using only the standardised approaches </a:t>
            </a:r>
            <a:r>
              <a:rPr lang="en-GB"/>
              <a:t>[…]’ </a:t>
            </a:r>
          </a:p>
          <a:p>
            <a:pPr>
              <a:spcBef>
                <a:spcPts val="400"/>
              </a:spcBef>
              <a:buSzPct val="100000"/>
            </a:pPr>
            <a:r>
              <a:rPr lang="en-GB"/>
              <a:t>As a result, the revised output </a:t>
            </a:r>
            <a:r>
              <a:rPr lang="en-GB" b="1"/>
              <a:t>floor limits the amount of capital benefit </a:t>
            </a:r>
            <a:r>
              <a:rPr lang="en-GB"/>
              <a:t>a bank can obtain from its use of internal models, relative to using the standardised approaches </a:t>
            </a:r>
          </a:p>
          <a:p>
            <a:pPr>
              <a:spcBef>
                <a:spcPts val="400"/>
              </a:spcBef>
              <a:buSzPct val="100000"/>
            </a:pPr>
            <a:r>
              <a:rPr lang="en-GB"/>
              <a:t>According to the provisions of the Basel III reform package, there will be a 5-year transitional period for the implementation of the output floor, according to which the level of the floor, i.e., the percentage of the non-modelled RWA, will gradually increase from 50% in 2025 to the fully phased-in level of 72.5% in 2030</a:t>
            </a:r>
          </a:p>
        </p:txBody>
      </p:sp>
      <p:sp>
        <p:nvSpPr>
          <p:cNvPr id="5" name="Text Placeholder 4">
            <a:extLst>
              <a:ext uri="{FF2B5EF4-FFF2-40B4-BE49-F238E27FC236}">
                <a16:creationId xmlns:a16="http://schemas.microsoft.com/office/drawing/2014/main" id="{59753FF7-74A4-4A46-804A-210EC8369F06}"/>
              </a:ext>
            </a:extLst>
          </p:cNvPr>
          <p:cNvSpPr>
            <a:spLocks noGrp="1"/>
          </p:cNvSpPr>
          <p:nvPr>
            <p:ph type="body" sz="quarter" idx="13"/>
          </p:nvPr>
        </p:nvSpPr>
        <p:spPr/>
        <p:txBody>
          <a:bodyPr/>
          <a:lstStyle/>
          <a:p>
            <a:r>
              <a:rPr lang="en-GB"/>
              <a:t>Illustration of output floor </a:t>
            </a:r>
            <a:br>
              <a:rPr lang="en-GB"/>
            </a:br>
            <a:r>
              <a:rPr lang="en-GB" b="0"/>
              <a:t>(aggregated across all risk types)</a:t>
            </a:r>
          </a:p>
          <a:p>
            <a:endParaRPr lang="en-GB"/>
          </a:p>
          <a:p>
            <a:endParaRPr lang="en-US"/>
          </a:p>
        </p:txBody>
      </p:sp>
      <p:graphicFrame>
        <p:nvGraphicFramePr>
          <p:cNvPr id="9" name="Table 7">
            <a:extLst>
              <a:ext uri="{FF2B5EF4-FFF2-40B4-BE49-F238E27FC236}">
                <a16:creationId xmlns:a16="http://schemas.microsoft.com/office/drawing/2014/main" id="{6DD89563-3C80-4A0B-A50F-C3DCBAA7B4B0}"/>
              </a:ext>
            </a:extLst>
          </p:cNvPr>
          <p:cNvGraphicFramePr>
            <a:graphicFrameLocks noGrp="1"/>
          </p:cNvGraphicFramePr>
          <p:nvPr/>
        </p:nvGraphicFramePr>
        <p:xfrm>
          <a:off x="457199" y="5111751"/>
          <a:ext cx="7366002" cy="864869"/>
        </p:xfrm>
        <a:graphic>
          <a:graphicData uri="http://schemas.openxmlformats.org/drawingml/2006/table">
            <a:tbl>
              <a:tblPr firstRow="1" bandRow="1">
                <a:tableStyleId>{839DD9DD-9E6C-4910-8AC0-68ADFF6A6AFC}</a:tableStyleId>
              </a:tblPr>
              <a:tblGrid>
                <a:gridCol w="1052286">
                  <a:extLst>
                    <a:ext uri="{9D8B030D-6E8A-4147-A177-3AD203B41FA5}">
                      <a16:colId xmlns:a16="http://schemas.microsoft.com/office/drawing/2014/main" val="983036257"/>
                    </a:ext>
                  </a:extLst>
                </a:gridCol>
                <a:gridCol w="1052286">
                  <a:extLst>
                    <a:ext uri="{9D8B030D-6E8A-4147-A177-3AD203B41FA5}">
                      <a16:colId xmlns:a16="http://schemas.microsoft.com/office/drawing/2014/main" val="2298451512"/>
                    </a:ext>
                  </a:extLst>
                </a:gridCol>
                <a:gridCol w="1052286">
                  <a:extLst>
                    <a:ext uri="{9D8B030D-6E8A-4147-A177-3AD203B41FA5}">
                      <a16:colId xmlns:a16="http://schemas.microsoft.com/office/drawing/2014/main" val="2707023019"/>
                    </a:ext>
                  </a:extLst>
                </a:gridCol>
                <a:gridCol w="1052286">
                  <a:extLst>
                    <a:ext uri="{9D8B030D-6E8A-4147-A177-3AD203B41FA5}">
                      <a16:colId xmlns:a16="http://schemas.microsoft.com/office/drawing/2014/main" val="951406048"/>
                    </a:ext>
                  </a:extLst>
                </a:gridCol>
                <a:gridCol w="1052286">
                  <a:extLst>
                    <a:ext uri="{9D8B030D-6E8A-4147-A177-3AD203B41FA5}">
                      <a16:colId xmlns:a16="http://schemas.microsoft.com/office/drawing/2014/main" val="798626688"/>
                    </a:ext>
                  </a:extLst>
                </a:gridCol>
                <a:gridCol w="1052286">
                  <a:extLst>
                    <a:ext uri="{9D8B030D-6E8A-4147-A177-3AD203B41FA5}">
                      <a16:colId xmlns:a16="http://schemas.microsoft.com/office/drawing/2014/main" val="714525612"/>
                    </a:ext>
                  </a:extLst>
                </a:gridCol>
                <a:gridCol w="1052286">
                  <a:extLst>
                    <a:ext uri="{9D8B030D-6E8A-4147-A177-3AD203B41FA5}">
                      <a16:colId xmlns:a16="http://schemas.microsoft.com/office/drawing/2014/main" val="4264564951"/>
                    </a:ext>
                  </a:extLst>
                </a:gridCol>
              </a:tblGrid>
              <a:tr h="320321">
                <a:tc>
                  <a:txBody>
                    <a:bodyPr/>
                    <a:lstStyle/>
                    <a:p>
                      <a:endParaRPr lang="en-GB" sz="1400"/>
                    </a:p>
                  </a:txBody>
                  <a:tcPr/>
                </a:tc>
                <a:tc>
                  <a:txBody>
                    <a:bodyPr/>
                    <a:lstStyle/>
                    <a:p>
                      <a:pPr algn="ctr"/>
                      <a:r>
                        <a:rPr lang="en-GB" sz="1400"/>
                        <a:t>2025</a:t>
                      </a:r>
                    </a:p>
                  </a:txBody>
                  <a:tcPr/>
                </a:tc>
                <a:tc>
                  <a:txBody>
                    <a:bodyPr/>
                    <a:lstStyle/>
                    <a:p>
                      <a:pPr algn="ctr"/>
                      <a:r>
                        <a:rPr lang="en-GB" sz="1400"/>
                        <a:t>2026</a:t>
                      </a:r>
                    </a:p>
                  </a:txBody>
                  <a:tcPr/>
                </a:tc>
                <a:tc>
                  <a:txBody>
                    <a:bodyPr/>
                    <a:lstStyle/>
                    <a:p>
                      <a:pPr algn="ctr"/>
                      <a:r>
                        <a:rPr lang="en-GB" sz="1400"/>
                        <a:t>2027</a:t>
                      </a:r>
                    </a:p>
                  </a:txBody>
                  <a:tcPr/>
                </a:tc>
                <a:tc>
                  <a:txBody>
                    <a:bodyPr/>
                    <a:lstStyle/>
                    <a:p>
                      <a:pPr algn="ctr"/>
                      <a:r>
                        <a:rPr lang="en-GB" sz="1400"/>
                        <a:t>2028</a:t>
                      </a:r>
                    </a:p>
                  </a:txBody>
                  <a:tcPr/>
                </a:tc>
                <a:tc>
                  <a:txBody>
                    <a:bodyPr/>
                    <a:lstStyle/>
                    <a:p>
                      <a:pPr algn="ctr"/>
                      <a:r>
                        <a:rPr lang="en-GB" sz="1400"/>
                        <a:t>2029</a:t>
                      </a:r>
                    </a:p>
                  </a:txBody>
                  <a:tcPr/>
                </a:tc>
                <a:tc>
                  <a:txBody>
                    <a:bodyPr/>
                    <a:lstStyle/>
                    <a:p>
                      <a:pPr algn="ctr"/>
                      <a:r>
                        <a:rPr lang="en-GB" sz="1400"/>
                        <a:t>2030</a:t>
                      </a:r>
                    </a:p>
                  </a:txBody>
                  <a:tcPr/>
                </a:tc>
                <a:extLst>
                  <a:ext uri="{0D108BD9-81ED-4DB2-BD59-A6C34878D82A}">
                    <a16:rowId xmlns:a16="http://schemas.microsoft.com/office/drawing/2014/main" val="1874378978"/>
                  </a:ext>
                </a:extLst>
              </a:tr>
              <a:tr h="544548">
                <a:tc>
                  <a:txBody>
                    <a:bodyPr/>
                    <a:lstStyle/>
                    <a:p>
                      <a:r>
                        <a:rPr lang="en-GB" sz="1400" b="1" dirty="0"/>
                        <a:t>Output floor</a:t>
                      </a:r>
                    </a:p>
                  </a:txBody>
                  <a:tcPr/>
                </a:tc>
                <a:tc>
                  <a:txBody>
                    <a:bodyPr/>
                    <a:lstStyle/>
                    <a:p>
                      <a:pPr algn="ctr"/>
                      <a:r>
                        <a:rPr lang="en-GB" sz="1400" dirty="0"/>
                        <a:t>50%</a:t>
                      </a:r>
                    </a:p>
                  </a:txBody>
                  <a:tcPr anchor="ctr"/>
                </a:tc>
                <a:tc>
                  <a:txBody>
                    <a:bodyPr/>
                    <a:lstStyle/>
                    <a:p>
                      <a:pPr algn="ctr"/>
                      <a:r>
                        <a:rPr lang="en-GB" sz="1400" dirty="0"/>
                        <a:t>55%</a:t>
                      </a:r>
                    </a:p>
                  </a:txBody>
                  <a:tcPr anchor="ctr"/>
                </a:tc>
                <a:tc>
                  <a:txBody>
                    <a:bodyPr/>
                    <a:lstStyle/>
                    <a:p>
                      <a:pPr algn="ctr"/>
                      <a:r>
                        <a:rPr lang="en-GB" sz="1400" dirty="0"/>
                        <a:t>60%</a:t>
                      </a:r>
                    </a:p>
                  </a:txBody>
                  <a:tcPr anchor="ctr"/>
                </a:tc>
                <a:tc>
                  <a:txBody>
                    <a:bodyPr/>
                    <a:lstStyle/>
                    <a:p>
                      <a:pPr algn="ctr"/>
                      <a:r>
                        <a:rPr lang="en-GB" sz="1400" dirty="0"/>
                        <a:t>65%</a:t>
                      </a:r>
                    </a:p>
                  </a:txBody>
                  <a:tcPr anchor="ctr"/>
                </a:tc>
                <a:tc>
                  <a:txBody>
                    <a:bodyPr/>
                    <a:lstStyle/>
                    <a:p>
                      <a:pPr algn="ctr"/>
                      <a:r>
                        <a:rPr lang="en-GB" sz="1400" dirty="0"/>
                        <a:t>70%</a:t>
                      </a:r>
                    </a:p>
                  </a:txBody>
                  <a:tcPr anchor="ctr"/>
                </a:tc>
                <a:tc>
                  <a:txBody>
                    <a:bodyPr/>
                    <a:lstStyle/>
                    <a:p>
                      <a:pPr algn="ctr"/>
                      <a:r>
                        <a:rPr lang="en-GB" sz="1400" dirty="0"/>
                        <a:t>72.5%</a:t>
                      </a:r>
                    </a:p>
                  </a:txBody>
                  <a:tcPr anchor="ctr"/>
                </a:tc>
                <a:extLst>
                  <a:ext uri="{0D108BD9-81ED-4DB2-BD59-A6C34878D82A}">
                    <a16:rowId xmlns:a16="http://schemas.microsoft.com/office/drawing/2014/main" val="398834769"/>
                  </a:ext>
                </a:extLst>
              </a:tr>
            </a:tbl>
          </a:graphicData>
        </a:graphic>
      </p:graphicFrame>
      <p:sp>
        <p:nvSpPr>
          <p:cNvPr id="12" name="Oval 11">
            <a:extLst>
              <a:ext uri="{FF2B5EF4-FFF2-40B4-BE49-F238E27FC236}">
                <a16:creationId xmlns:a16="http://schemas.microsoft.com/office/drawing/2014/main" id="{BC3678AC-D44A-452A-B957-2181AB444437}"/>
              </a:ext>
            </a:extLst>
          </p:cNvPr>
          <p:cNvSpPr>
            <a:spLocks noChangeAspect="1"/>
          </p:cNvSpPr>
          <p:nvPr/>
        </p:nvSpPr>
        <p:spPr>
          <a:xfrm>
            <a:off x="165100" y="409448"/>
            <a:ext cx="228600" cy="228600"/>
          </a:xfrm>
          <a:prstGeom prst="ellipse">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GB" sz="1000" b="1" kern="0">
                <a:solidFill>
                  <a:schemeClr val="tx1"/>
                </a:solidFill>
              </a:rPr>
              <a:t>A</a:t>
            </a:r>
          </a:p>
        </p:txBody>
      </p:sp>
      <p:graphicFrame>
        <p:nvGraphicFramePr>
          <p:cNvPr id="8" name="Chart 7">
            <a:extLst>
              <a:ext uri="{FF2B5EF4-FFF2-40B4-BE49-F238E27FC236}">
                <a16:creationId xmlns:a16="http://schemas.microsoft.com/office/drawing/2014/main" id="{8462E7A8-A6D8-F933-272A-01274B3EA33B}"/>
              </a:ext>
            </a:extLst>
          </p:cNvPr>
          <p:cNvGraphicFramePr/>
          <p:nvPr>
            <p:custDataLst>
              <p:tags r:id="rId2"/>
            </p:custDataLst>
            <p:extLst>
              <p:ext uri="{D42A27DB-BD31-4B8C-83A1-F6EECF244321}">
                <p14:modId xmlns:p14="http://schemas.microsoft.com/office/powerpoint/2010/main" val="1327671023"/>
              </p:ext>
            </p:extLst>
          </p:nvPr>
        </p:nvGraphicFramePr>
        <p:xfrm>
          <a:off x="8197850" y="1858963"/>
          <a:ext cx="3619500" cy="3298825"/>
        </p:xfrm>
        <a:graphic>
          <a:graphicData uri="http://schemas.openxmlformats.org/drawingml/2006/chart">
            <c:chart xmlns:c="http://schemas.openxmlformats.org/drawingml/2006/chart" xmlns:r="http://schemas.openxmlformats.org/officeDocument/2006/relationships" r:id="rId16"/>
          </a:graphicData>
        </a:graphic>
      </p:graphicFrame>
      <p:sp>
        <p:nvSpPr>
          <p:cNvPr id="14" name="BodyText">
            <a:extLst>
              <a:ext uri="{FF2B5EF4-FFF2-40B4-BE49-F238E27FC236}">
                <a16:creationId xmlns:a16="http://schemas.microsoft.com/office/drawing/2014/main" id="{D06C9154-4390-48AB-AF1D-47A1CE58DAEA}"/>
              </a:ext>
            </a:extLst>
          </p:cNvPr>
          <p:cNvSpPr>
            <a:spLocks noGrp="1"/>
          </p:cNvSpPr>
          <p:nvPr>
            <p:custDataLst>
              <p:tags r:id="rId3"/>
            </p:custDataLst>
          </p:nvPr>
        </p:nvSpPr>
        <p:spPr bwMode="auto">
          <a:xfrm>
            <a:off x="8569325" y="4941888"/>
            <a:ext cx="1146175" cy="3651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0000" indent="-180000" algn="l" defTabSz="91440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90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8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indent="0" algn="ctr">
              <a:spcBef>
                <a:spcPct val="0"/>
              </a:spcBef>
              <a:spcAft>
                <a:spcPct val="0"/>
              </a:spcAft>
              <a:buNone/>
            </a:pPr>
            <a:fld id="{E6EDB801-6046-421D-B554-C21A401BBFE2}" type="datetime'Wi''th st''''''a''ndar''''dise''d'' ''ap''''p''''r''oach'''''">
              <a:rPr lang="en-GB" altLang="en-US" sz="1200" smtClean="0"/>
              <a:pPr marL="0" indent="0" algn="ctr">
                <a:spcBef>
                  <a:spcPct val="0"/>
                </a:spcBef>
                <a:spcAft>
                  <a:spcPct val="0"/>
                </a:spcAft>
                <a:buNone/>
              </a:pPr>
              <a:t>With standardised approach</a:t>
            </a:fld>
            <a:endParaRPr lang="en-GB" sz="1200">
              <a:sym typeface="+mn-lt"/>
            </a:endParaRPr>
          </a:p>
        </p:txBody>
      </p:sp>
      <p:sp>
        <p:nvSpPr>
          <p:cNvPr id="18" name="BodyText">
            <a:extLst>
              <a:ext uri="{FF2B5EF4-FFF2-40B4-BE49-F238E27FC236}">
                <a16:creationId xmlns:a16="http://schemas.microsoft.com/office/drawing/2014/main" id="{5BABBE19-9A6F-4D7B-8FE2-52A2BDD8FEE7}"/>
              </a:ext>
            </a:extLst>
          </p:cNvPr>
          <p:cNvSpPr>
            <a:spLocks noGrp="1"/>
          </p:cNvSpPr>
          <p:nvPr>
            <p:custDataLst>
              <p:tags r:id="rId4"/>
            </p:custDataLst>
          </p:nvPr>
        </p:nvSpPr>
        <p:spPr bwMode="auto">
          <a:xfrm>
            <a:off x="10210800" y="4941888"/>
            <a:ext cx="13176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91440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90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8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indent="0" algn="ctr">
              <a:spcBef>
                <a:spcPct val="0"/>
              </a:spcBef>
              <a:spcAft>
                <a:spcPct val="0"/>
              </a:spcAft>
              <a:buNone/>
            </a:pPr>
            <a:fld id="{AFDE6D77-C557-449C-940D-8FAA16226065}" type="datetime'''''''Wi''''th ''''inte''rnal'''''' ''m''''''od''''''e''l''s'">
              <a:rPr lang="en-GB" altLang="en-US" sz="1200" smtClean="0"/>
              <a:pPr marL="0" indent="0" algn="ctr">
                <a:spcBef>
                  <a:spcPct val="0"/>
                </a:spcBef>
                <a:spcAft>
                  <a:spcPct val="0"/>
                </a:spcAft>
                <a:buNone/>
              </a:pPr>
              <a:t>With internal models</a:t>
            </a:fld>
            <a:endParaRPr lang="en-GB" sz="1200">
              <a:sym typeface="+mn-lt"/>
            </a:endParaRPr>
          </a:p>
        </p:txBody>
      </p:sp>
      <p:sp>
        <p:nvSpPr>
          <p:cNvPr id="19" name="BodyText">
            <a:extLst>
              <a:ext uri="{FF2B5EF4-FFF2-40B4-BE49-F238E27FC236}">
                <a16:creationId xmlns:a16="http://schemas.microsoft.com/office/drawing/2014/main" id="{B68EA0FB-67E4-480C-A3C8-8E491CAA643A}"/>
              </a:ext>
            </a:extLst>
          </p:cNvPr>
          <p:cNvSpPr>
            <a:spLocks noGrp="1"/>
          </p:cNvSpPr>
          <p:nvPr>
            <p:custDataLst>
              <p:tags r:id="rId5"/>
            </p:custDataLst>
          </p:nvPr>
        </p:nvSpPr>
        <p:spPr bwMode="gray">
          <a:xfrm>
            <a:off x="8942388" y="1917700"/>
            <a:ext cx="40005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0000" indent="-180000" algn="l" defTabSz="91440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90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8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indent="0" algn="ctr">
              <a:spcBef>
                <a:spcPct val="0"/>
              </a:spcBef>
              <a:spcAft>
                <a:spcPct val="0"/>
              </a:spcAft>
              <a:buNone/>
            </a:pPr>
            <a:fld id="{DBB73E53-82EF-426F-B6C3-4D403AA45544}" type="datetime'1''''''''''''''''0''''0'''''''',''''''''''''''''0'''''''''''">
              <a:rPr lang="en-GB" altLang="en-US" sz="1200" smtClean="0"/>
              <a:pPr marL="0" indent="0" algn="ctr">
                <a:spcBef>
                  <a:spcPct val="0"/>
                </a:spcBef>
                <a:spcAft>
                  <a:spcPct val="0"/>
                </a:spcAft>
                <a:buNone/>
              </a:pPr>
              <a:t>100,0</a:t>
            </a:fld>
            <a:endParaRPr lang="en-GB" sz="1200">
              <a:sym typeface="+mn-lt"/>
            </a:endParaRPr>
          </a:p>
        </p:txBody>
      </p:sp>
      <p:sp>
        <p:nvSpPr>
          <p:cNvPr id="20" name="BodyText">
            <a:extLst>
              <a:ext uri="{FF2B5EF4-FFF2-40B4-BE49-F238E27FC236}">
                <a16:creationId xmlns:a16="http://schemas.microsoft.com/office/drawing/2014/main" id="{045BCD20-AA0C-4CA9-83D9-270316AAAEB4}"/>
              </a:ext>
            </a:extLst>
          </p:cNvPr>
          <p:cNvSpPr>
            <a:spLocks noGrp="1"/>
          </p:cNvSpPr>
          <p:nvPr>
            <p:custDataLst>
              <p:tags r:id="rId6"/>
            </p:custDataLst>
          </p:nvPr>
        </p:nvSpPr>
        <p:spPr bwMode="gray">
          <a:xfrm>
            <a:off x="10709275" y="2678113"/>
            <a:ext cx="3222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0000" indent="-180000" algn="l" defTabSz="91440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90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8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indent="0" algn="ctr">
              <a:spcBef>
                <a:spcPct val="0"/>
              </a:spcBef>
              <a:spcAft>
                <a:spcPct val="0"/>
              </a:spcAft>
              <a:buNone/>
            </a:pPr>
            <a:fld id="{CFD232C5-E7F3-42FF-AC64-A931689D93FD}" type="datetime'''''7''''''''''''''''''''''''''''''''2'''',''5'''''''''''">
              <a:rPr lang="en-GB" altLang="en-US" sz="1200" smtClean="0"/>
              <a:pPr marL="0" indent="0" algn="ctr">
                <a:spcBef>
                  <a:spcPct val="0"/>
                </a:spcBef>
                <a:spcAft>
                  <a:spcPct val="0"/>
                </a:spcAft>
                <a:buNone/>
              </a:pPr>
              <a:t>72,5</a:t>
            </a:fld>
            <a:endParaRPr lang="en-GB" sz="1200">
              <a:sym typeface="+mn-lt"/>
            </a:endParaRPr>
          </a:p>
        </p:txBody>
      </p:sp>
      <p:cxnSp>
        <p:nvCxnSpPr>
          <p:cNvPr id="21" name="Straight Connector 20">
            <a:extLst>
              <a:ext uri="{FF2B5EF4-FFF2-40B4-BE49-F238E27FC236}">
                <a16:creationId xmlns:a16="http://schemas.microsoft.com/office/drawing/2014/main" id="{C885A8B0-178C-426F-9A42-5602161C0F77}"/>
              </a:ext>
            </a:extLst>
          </p:cNvPr>
          <p:cNvCxnSpPr/>
          <p:nvPr>
            <p:custDataLst>
              <p:tags r:id="rId7"/>
            </p:custDataLst>
          </p:nvPr>
        </p:nvCxnSpPr>
        <p:spPr bwMode="gray">
          <a:xfrm>
            <a:off x="8350250" y="5432425"/>
            <a:ext cx="195263" cy="0"/>
          </a:xfrm>
          <a:prstGeom prst="line">
            <a:avLst/>
          </a:prstGeom>
          <a:ln w="19050" cap="rnd" cmpd="sng" algn="ctr">
            <a:solidFill>
              <a:srgbClr val="FF2B3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2B5CE32-D330-48A3-AE4F-5BBC85311C76}"/>
              </a:ext>
            </a:extLst>
          </p:cNvPr>
          <p:cNvSpPr/>
          <p:nvPr>
            <p:custDataLst>
              <p:tags r:id="rId8"/>
            </p:custDataLst>
          </p:nvPr>
        </p:nvSpPr>
        <p:spPr bwMode="auto">
          <a:xfrm>
            <a:off x="8340725" y="5586413"/>
            <a:ext cx="214313" cy="160338"/>
          </a:xfrm>
          <a:prstGeom prst="rect">
            <a:avLst/>
          </a:prstGeom>
          <a:solidFill>
            <a:schemeClr val="accent2"/>
          </a:solidFill>
          <a:ln w="9525"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err="1">
              <a:solidFill>
                <a:schemeClr val="tx1"/>
              </a:solidFill>
            </a:endParaRPr>
          </a:p>
        </p:txBody>
      </p:sp>
      <p:sp>
        <p:nvSpPr>
          <p:cNvPr id="23" name="Rectangle 22">
            <a:extLst>
              <a:ext uri="{FF2B5EF4-FFF2-40B4-BE49-F238E27FC236}">
                <a16:creationId xmlns:a16="http://schemas.microsoft.com/office/drawing/2014/main" id="{03643943-6350-466F-9118-1F010A40E983}"/>
              </a:ext>
            </a:extLst>
          </p:cNvPr>
          <p:cNvSpPr/>
          <p:nvPr>
            <p:custDataLst>
              <p:tags r:id="rId9"/>
            </p:custDataLst>
          </p:nvPr>
        </p:nvSpPr>
        <p:spPr bwMode="auto">
          <a:xfrm>
            <a:off x="8340725" y="5819775"/>
            <a:ext cx="214313" cy="160338"/>
          </a:xfrm>
          <a:prstGeom prst="rect">
            <a:avLst/>
          </a:prstGeom>
          <a:solidFill>
            <a:srgbClr val="002C77"/>
          </a:solidFill>
          <a:ln w="9525"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err="1">
              <a:solidFill>
                <a:schemeClr val="tx1"/>
              </a:solidFill>
            </a:endParaRPr>
          </a:p>
        </p:txBody>
      </p:sp>
      <p:sp>
        <p:nvSpPr>
          <p:cNvPr id="24" name="BodyText">
            <a:extLst>
              <a:ext uri="{FF2B5EF4-FFF2-40B4-BE49-F238E27FC236}">
                <a16:creationId xmlns:a16="http://schemas.microsoft.com/office/drawing/2014/main" id="{60C6FD26-B37E-4733-984C-AD7BD45A5FFC}"/>
              </a:ext>
            </a:extLst>
          </p:cNvPr>
          <p:cNvSpPr>
            <a:spLocks noGrp="1"/>
          </p:cNvSpPr>
          <p:nvPr>
            <p:custDataLst>
              <p:tags r:id="rId10"/>
            </p:custDataLst>
          </p:nvPr>
        </p:nvSpPr>
        <p:spPr bwMode="auto">
          <a:xfrm>
            <a:off x="8605838" y="5348288"/>
            <a:ext cx="7715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91440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90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8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indent="0">
              <a:spcBef>
                <a:spcPct val="0"/>
              </a:spcBef>
              <a:spcAft>
                <a:spcPct val="0"/>
              </a:spcAft>
              <a:buNone/>
            </a:pPr>
            <a:fld id="{B74BE5E3-8285-4AB3-91A4-209C9578F0C8}" type="datetime'''''Out''p''''''u''''''''''''''''''t'' f''l''o''''''''''or'''">
              <a:rPr lang="en-GB" altLang="en-US" sz="1200" smtClean="0"/>
              <a:pPr marL="0" indent="0">
                <a:spcBef>
                  <a:spcPct val="0"/>
                </a:spcBef>
                <a:spcAft>
                  <a:spcPct val="0"/>
                </a:spcAft>
                <a:buNone/>
              </a:pPr>
              <a:t>Output floor</a:t>
            </a:fld>
            <a:endParaRPr lang="en-GB" sz="1200">
              <a:sym typeface="+mn-lt"/>
            </a:endParaRPr>
          </a:p>
        </p:txBody>
      </p:sp>
      <p:sp>
        <p:nvSpPr>
          <p:cNvPr id="25" name="BodyText">
            <a:extLst>
              <a:ext uri="{FF2B5EF4-FFF2-40B4-BE49-F238E27FC236}">
                <a16:creationId xmlns:a16="http://schemas.microsoft.com/office/drawing/2014/main" id="{4954535F-36B9-4D42-918A-89B5E7A32A7C}"/>
              </a:ext>
            </a:extLst>
          </p:cNvPr>
          <p:cNvSpPr>
            <a:spLocks noGrp="1"/>
          </p:cNvSpPr>
          <p:nvPr>
            <p:custDataLst>
              <p:tags r:id="rId11"/>
            </p:custDataLst>
          </p:nvPr>
        </p:nvSpPr>
        <p:spPr bwMode="auto">
          <a:xfrm>
            <a:off x="8605838" y="5581650"/>
            <a:ext cx="12446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91440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90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8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indent="0">
              <a:spcBef>
                <a:spcPct val="0"/>
              </a:spcBef>
              <a:spcAft>
                <a:spcPct val="0"/>
              </a:spcAft>
              <a:buNone/>
            </a:pPr>
            <a:fld id="{DAACE145-FD5E-45A7-804A-8B74C5D32792}" type="datetime'''Ou''''''''''t''''put'' ''''f''''''l''o''or'' a''''dd''-''on'">
              <a:rPr lang="en-GB" altLang="en-US" sz="1200" smtClean="0"/>
              <a:pPr marL="0" indent="0">
                <a:spcBef>
                  <a:spcPct val="0"/>
                </a:spcBef>
                <a:spcAft>
                  <a:spcPct val="0"/>
                </a:spcAft>
                <a:buNone/>
              </a:pPr>
              <a:t>Output floor add-on</a:t>
            </a:fld>
            <a:endParaRPr lang="en-GB" sz="1200">
              <a:sym typeface="+mn-lt"/>
            </a:endParaRPr>
          </a:p>
        </p:txBody>
      </p:sp>
      <p:sp>
        <p:nvSpPr>
          <p:cNvPr id="26" name="BodyText">
            <a:extLst>
              <a:ext uri="{FF2B5EF4-FFF2-40B4-BE49-F238E27FC236}">
                <a16:creationId xmlns:a16="http://schemas.microsoft.com/office/drawing/2014/main" id="{B5E5064F-A202-43E8-BC88-1776F79BFFF0}"/>
              </a:ext>
            </a:extLst>
          </p:cNvPr>
          <p:cNvSpPr>
            <a:spLocks noGrp="1"/>
          </p:cNvSpPr>
          <p:nvPr>
            <p:custDataLst>
              <p:tags r:id="rId12"/>
            </p:custDataLst>
          </p:nvPr>
        </p:nvSpPr>
        <p:spPr bwMode="auto">
          <a:xfrm>
            <a:off x="8605838" y="5815013"/>
            <a:ext cx="36671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91440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90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8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indent="0">
              <a:spcBef>
                <a:spcPct val="0"/>
              </a:spcBef>
              <a:spcAft>
                <a:spcPct val="0"/>
              </a:spcAft>
              <a:buNone/>
            </a:pPr>
            <a:fld id="{9BD0CAE5-137C-45B6-9B45-FEC4C6E66EA1}" type="datetime'''''''RW''''''''''''A''''s'''''''''''''''''''''''''''''''">
              <a:rPr lang="en-GB" altLang="en-US" sz="1200" smtClean="0"/>
              <a:pPr marL="0" indent="0">
                <a:spcBef>
                  <a:spcPct val="0"/>
                </a:spcBef>
                <a:spcAft>
                  <a:spcPct val="0"/>
                </a:spcAft>
                <a:buNone/>
              </a:pPr>
              <a:t>RWAs</a:t>
            </a:fld>
            <a:endParaRPr lang="en-GB" sz="1200">
              <a:sym typeface="+mn-lt"/>
            </a:endParaRPr>
          </a:p>
        </p:txBody>
      </p:sp>
      <p:sp>
        <p:nvSpPr>
          <p:cNvPr id="44" name="Speech Bubble: Rectangle 43">
            <a:extLst>
              <a:ext uri="{FF2B5EF4-FFF2-40B4-BE49-F238E27FC236}">
                <a16:creationId xmlns:a16="http://schemas.microsoft.com/office/drawing/2014/main" id="{3720F2B9-34B3-42F6-BEF2-E78D2F11310B}"/>
              </a:ext>
            </a:extLst>
          </p:cNvPr>
          <p:cNvSpPr/>
          <p:nvPr/>
        </p:nvSpPr>
        <p:spPr>
          <a:xfrm>
            <a:off x="10581542" y="2075473"/>
            <a:ext cx="923192" cy="491881"/>
          </a:xfrm>
          <a:prstGeom prst="wedgeRectCallout">
            <a:avLst/>
          </a:prstGeom>
          <a:solidFill>
            <a:schemeClr val="accent4"/>
          </a:solid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2009" tIns="72009" rIns="72009" bIns="72009" rtlCol="0" anchor="ctr">
            <a:noAutofit/>
          </a:bodyPr>
          <a:lstStyle/>
          <a:p>
            <a:pPr algn="ctr"/>
            <a:r>
              <a:rPr lang="en-GB" sz="1200" kern="0">
                <a:solidFill>
                  <a:schemeClr val="tx1"/>
                </a:solidFill>
              </a:rPr>
              <a:t>Fully phased-in</a:t>
            </a:r>
          </a:p>
        </p:txBody>
      </p:sp>
    </p:spTree>
    <p:extLst>
      <p:ext uri="{BB962C8B-B14F-4D97-AF65-F5344CB8AC3E}">
        <p14:creationId xmlns:p14="http://schemas.microsoft.com/office/powerpoint/2010/main" val="128049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163182E-3C20-2A34-7B38-FFA06911C456}"/>
              </a:ext>
            </a:extLst>
          </p:cNvPr>
          <p:cNvGraphicFramePr>
            <a:graphicFrameLocks noChangeAspect="1"/>
          </p:cNvGraphicFramePr>
          <p:nvPr>
            <p:custDataLst>
              <p:tags r:id="rId1"/>
            </p:custDataLst>
            <p:extLst>
              <p:ext uri="{D42A27DB-BD31-4B8C-83A1-F6EECF244321}">
                <p14:modId xmlns:p14="http://schemas.microsoft.com/office/powerpoint/2010/main" val="2271933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think-cell data - do not delete" hidden="1">
                        <a:extLst>
                          <a:ext uri="{FF2B5EF4-FFF2-40B4-BE49-F238E27FC236}">
                            <a16:creationId xmlns:a16="http://schemas.microsoft.com/office/drawing/2014/main" id="{6163182E-3C20-2A34-7B38-FFA06911C4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9CC4147D-19B9-D9BA-9759-DB70CA1969F3}"/>
              </a:ext>
            </a:extLst>
          </p:cNvPr>
          <p:cNvSpPr/>
          <p:nvPr/>
        </p:nvSpPr>
        <p:spPr>
          <a:xfrm>
            <a:off x="393700" y="1330960"/>
            <a:ext cx="3604260" cy="5198872"/>
          </a:xfrm>
          <a:prstGeom prst="rect">
            <a:avLst/>
          </a:prstGeom>
          <a:solidFill>
            <a:schemeClr val="accent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err="1">
              <a:solidFill>
                <a:schemeClr val="tx1"/>
              </a:solidFill>
            </a:endParaRPr>
          </a:p>
        </p:txBody>
      </p:sp>
      <p:sp>
        <p:nvSpPr>
          <p:cNvPr id="2" name="Title 1">
            <a:extLst>
              <a:ext uri="{FF2B5EF4-FFF2-40B4-BE49-F238E27FC236}">
                <a16:creationId xmlns:a16="http://schemas.microsoft.com/office/drawing/2014/main" id="{E36A883D-4453-6A59-E236-D39242CE092C}"/>
              </a:ext>
            </a:extLst>
          </p:cNvPr>
          <p:cNvSpPr>
            <a:spLocks noGrp="1"/>
          </p:cNvSpPr>
          <p:nvPr>
            <p:ph type="title"/>
          </p:nvPr>
        </p:nvSpPr>
        <p:spPr/>
        <p:txBody>
          <a:bodyPr vert="horz"/>
          <a:lstStyle/>
          <a:p>
            <a:r>
              <a:rPr lang="en-GB"/>
              <a:t>To (partially) mitigate the impact of output floors, the accuracy of standardised capital calculation needs to be increased </a:t>
            </a:r>
          </a:p>
        </p:txBody>
      </p:sp>
      <p:sp>
        <p:nvSpPr>
          <p:cNvPr id="17" name="Text Placeholder 16">
            <a:extLst>
              <a:ext uri="{FF2B5EF4-FFF2-40B4-BE49-F238E27FC236}">
                <a16:creationId xmlns:a16="http://schemas.microsoft.com/office/drawing/2014/main" id="{E08EDC0A-3CB4-FBA4-D771-6BE0E4CEF5F0}"/>
              </a:ext>
            </a:extLst>
          </p:cNvPr>
          <p:cNvSpPr>
            <a:spLocks noGrp="1"/>
          </p:cNvSpPr>
          <p:nvPr>
            <p:ph type="body" idx="10"/>
          </p:nvPr>
        </p:nvSpPr>
        <p:spPr/>
        <p:txBody>
          <a:bodyPr/>
          <a:lstStyle/>
          <a:p>
            <a:r>
              <a:rPr lang="en-GB">
                <a:solidFill>
                  <a:schemeClr val="bg1"/>
                </a:solidFill>
              </a:rPr>
              <a:t>Considerations</a:t>
            </a:r>
          </a:p>
        </p:txBody>
      </p:sp>
      <p:sp>
        <p:nvSpPr>
          <p:cNvPr id="18" name="Content Placeholder 17">
            <a:extLst>
              <a:ext uri="{FF2B5EF4-FFF2-40B4-BE49-F238E27FC236}">
                <a16:creationId xmlns:a16="http://schemas.microsoft.com/office/drawing/2014/main" id="{E2F8D519-1FBD-718F-C165-5A47D1C36474}"/>
              </a:ext>
            </a:extLst>
          </p:cNvPr>
          <p:cNvSpPr>
            <a:spLocks noGrp="1"/>
          </p:cNvSpPr>
          <p:nvPr>
            <p:ph sz="half" idx="11"/>
          </p:nvPr>
        </p:nvSpPr>
        <p:spPr/>
        <p:txBody>
          <a:bodyPr/>
          <a:lstStyle/>
          <a:p>
            <a:r>
              <a:rPr lang="en-GB" dirty="0">
                <a:solidFill>
                  <a:schemeClr val="bg1"/>
                </a:solidFill>
              </a:rPr>
              <a:t>Many peers already compute the capital requirement under STD approach, even for IRB-validated portfolios</a:t>
            </a:r>
          </a:p>
          <a:p>
            <a:r>
              <a:rPr lang="en-GB" dirty="0">
                <a:solidFill>
                  <a:schemeClr val="bg1"/>
                </a:solidFill>
              </a:rPr>
              <a:t>However, these calculations are often not optimized or not entirely correct (given no direct implication on capital requirements) </a:t>
            </a:r>
          </a:p>
          <a:p>
            <a:r>
              <a:rPr lang="en-GB" dirty="0">
                <a:solidFill>
                  <a:schemeClr val="bg1"/>
                </a:solidFill>
              </a:rPr>
              <a:t>With the output floors introduced, this needs to change as the STD approach offers several levers to optimize the result incl.</a:t>
            </a:r>
          </a:p>
          <a:p>
            <a:pPr lvl="1">
              <a:spcBef>
                <a:spcPts val="600"/>
              </a:spcBef>
            </a:pPr>
            <a:r>
              <a:rPr lang="en-GB" dirty="0">
                <a:solidFill>
                  <a:schemeClr val="bg1"/>
                </a:solidFill>
              </a:rPr>
              <a:t>Segmentation review</a:t>
            </a:r>
          </a:p>
          <a:p>
            <a:pPr lvl="1">
              <a:spcBef>
                <a:spcPts val="600"/>
              </a:spcBef>
            </a:pPr>
            <a:r>
              <a:rPr lang="en-GB" dirty="0">
                <a:solidFill>
                  <a:schemeClr val="bg1"/>
                </a:solidFill>
              </a:rPr>
              <a:t>Collateral / guarantee recognition</a:t>
            </a:r>
          </a:p>
          <a:p>
            <a:pPr lvl="1">
              <a:spcBef>
                <a:spcPts val="600"/>
              </a:spcBef>
            </a:pPr>
            <a:r>
              <a:rPr lang="en-GB" dirty="0">
                <a:solidFill>
                  <a:schemeClr val="bg1"/>
                </a:solidFill>
              </a:rPr>
              <a:t>Extend use of ECAI ratings</a:t>
            </a: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
        <p:nvSpPr>
          <p:cNvPr id="20" name="Text Placeholder 19">
            <a:extLst>
              <a:ext uri="{FF2B5EF4-FFF2-40B4-BE49-F238E27FC236}">
                <a16:creationId xmlns:a16="http://schemas.microsoft.com/office/drawing/2014/main" id="{BB4F2D52-FD78-454C-6703-2EB8C665B750}"/>
              </a:ext>
            </a:extLst>
          </p:cNvPr>
          <p:cNvSpPr>
            <a:spLocks noGrp="1"/>
          </p:cNvSpPr>
          <p:nvPr>
            <p:ph type="body" sz="quarter" idx="13"/>
          </p:nvPr>
        </p:nvSpPr>
        <p:spPr/>
        <p:txBody>
          <a:bodyPr/>
          <a:lstStyle/>
          <a:p>
            <a:r>
              <a:rPr lang="en-GB" dirty="0"/>
              <a:t>RWA optimization of SA portfolio</a:t>
            </a:r>
          </a:p>
          <a:p>
            <a:r>
              <a:rPr lang="en-GB" b="0" i="1" dirty="0"/>
              <a:t>List of levers based on recent Oliver Wyman project example – shortlist not exhaustive </a:t>
            </a:r>
          </a:p>
        </p:txBody>
      </p:sp>
      <p:sp>
        <p:nvSpPr>
          <p:cNvPr id="24" name="Oval 23">
            <a:extLst>
              <a:ext uri="{FF2B5EF4-FFF2-40B4-BE49-F238E27FC236}">
                <a16:creationId xmlns:a16="http://schemas.microsoft.com/office/drawing/2014/main" id="{E8C0E79B-3279-8E00-7D69-B93A132C7F51}"/>
              </a:ext>
            </a:extLst>
          </p:cNvPr>
          <p:cNvSpPr>
            <a:spLocks noChangeAspect="1"/>
          </p:cNvSpPr>
          <p:nvPr/>
        </p:nvSpPr>
        <p:spPr>
          <a:xfrm>
            <a:off x="165100" y="409448"/>
            <a:ext cx="228600" cy="228600"/>
          </a:xfrm>
          <a:prstGeom prst="ellipse">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GB" sz="1000" b="1" kern="0">
                <a:solidFill>
                  <a:schemeClr val="tx1"/>
                </a:solidFill>
              </a:rPr>
              <a:t>A</a:t>
            </a:r>
          </a:p>
        </p:txBody>
      </p:sp>
      <p:grpSp>
        <p:nvGrpSpPr>
          <p:cNvPr id="26" name="Group 25">
            <a:extLst>
              <a:ext uri="{FF2B5EF4-FFF2-40B4-BE49-F238E27FC236}">
                <a16:creationId xmlns:a16="http://schemas.microsoft.com/office/drawing/2014/main" id="{3BF486E7-B111-F617-43BD-3F98F388D737}"/>
              </a:ext>
            </a:extLst>
          </p:cNvPr>
          <p:cNvGrpSpPr/>
          <p:nvPr/>
        </p:nvGrpSpPr>
        <p:grpSpPr>
          <a:xfrm>
            <a:off x="5000785" y="2035476"/>
            <a:ext cx="4209775" cy="4224528"/>
            <a:chOff x="1887814" y="1396798"/>
            <a:chExt cx="4209775" cy="4224528"/>
          </a:xfrm>
        </p:grpSpPr>
        <p:sp>
          <p:nvSpPr>
            <p:cNvPr id="27" name="Rectangle 26">
              <a:extLst>
                <a:ext uri="{FF2B5EF4-FFF2-40B4-BE49-F238E27FC236}">
                  <a16:creationId xmlns:a16="http://schemas.microsoft.com/office/drawing/2014/main" id="{2A05559F-86CB-F3E8-817E-F1FF8D63A1E1}"/>
                </a:ext>
              </a:extLst>
            </p:cNvPr>
            <p:cNvSpPr>
              <a:spLocks/>
            </p:cNvSpPr>
            <p:nvPr/>
          </p:nvSpPr>
          <p:spPr bwMode="gray">
            <a:xfrm>
              <a:off x="1887814" y="1400094"/>
              <a:ext cx="2128289" cy="211112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a:solidFill>
                  <a:schemeClr val="tx1"/>
                </a:solidFill>
              </a:endParaRPr>
            </a:p>
          </p:txBody>
        </p:sp>
        <p:sp>
          <p:nvSpPr>
            <p:cNvPr id="28" name="Rectangle 27">
              <a:extLst>
                <a:ext uri="{FF2B5EF4-FFF2-40B4-BE49-F238E27FC236}">
                  <a16:creationId xmlns:a16="http://schemas.microsoft.com/office/drawing/2014/main" id="{CE129FC8-112C-79B2-F446-A9F389BC79CB}"/>
                </a:ext>
              </a:extLst>
            </p:cNvPr>
            <p:cNvSpPr>
              <a:spLocks/>
            </p:cNvSpPr>
            <p:nvPr/>
          </p:nvSpPr>
          <p:spPr bwMode="gray">
            <a:xfrm>
              <a:off x="3988633" y="1396798"/>
              <a:ext cx="2108955" cy="211226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a:solidFill>
                  <a:schemeClr val="tx1"/>
                </a:solidFill>
              </a:endParaRPr>
            </a:p>
          </p:txBody>
        </p:sp>
        <p:sp>
          <p:nvSpPr>
            <p:cNvPr id="29" name="Rectangle 28">
              <a:extLst>
                <a:ext uri="{FF2B5EF4-FFF2-40B4-BE49-F238E27FC236}">
                  <a16:creationId xmlns:a16="http://schemas.microsoft.com/office/drawing/2014/main" id="{B6CC6092-38DA-4D4C-34ED-86B141BAE5E5}"/>
                </a:ext>
              </a:extLst>
            </p:cNvPr>
            <p:cNvSpPr>
              <a:spLocks/>
            </p:cNvSpPr>
            <p:nvPr/>
          </p:nvSpPr>
          <p:spPr bwMode="gray">
            <a:xfrm>
              <a:off x="1887814" y="3509062"/>
              <a:ext cx="2108955" cy="211226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a:solidFill>
                  <a:schemeClr val="tx1"/>
                </a:solidFill>
              </a:endParaRPr>
            </a:p>
          </p:txBody>
        </p:sp>
        <p:sp>
          <p:nvSpPr>
            <p:cNvPr id="30" name="Rectangle 29">
              <a:extLst>
                <a:ext uri="{FF2B5EF4-FFF2-40B4-BE49-F238E27FC236}">
                  <a16:creationId xmlns:a16="http://schemas.microsoft.com/office/drawing/2014/main" id="{093DB15F-5BD5-E191-0D2C-2D3575FAE640}"/>
                </a:ext>
              </a:extLst>
            </p:cNvPr>
            <p:cNvSpPr>
              <a:spLocks/>
            </p:cNvSpPr>
            <p:nvPr/>
          </p:nvSpPr>
          <p:spPr bwMode="gray">
            <a:xfrm>
              <a:off x="3988634" y="3509062"/>
              <a:ext cx="2108955" cy="211226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a:solidFill>
                  <a:schemeClr val="tx1"/>
                </a:solidFill>
              </a:endParaRPr>
            </a:p>
          </p:txBody>
        </p:sp>
      </p:grpSp>
      <p:sp>
        <p:nvSpPr>
          <p:cNvPr id="31" name="Rectangle 30">
            <a:extLst>
              <a:ext uri="{FF2B5EF4-FFF2-40B4-BE49-F238E27FC236}">
                <a16:creationId xmlns:a16="http://schemas.microsoft.com/office/drawing/2014/main" id="{F2D1619D-17F8-5BEE-2C97-886B340D1CD2}"/>
              </a:ext>
            </a:extLst>
          </p:cNvPr>
          <p:cNvSpPr/>
          <p:nvPr/>
        </p:nvSpPr>
        <p:spPr>
          <a:xfrm>
            <a:off x="5059901" y="2084832"/>
            <a:ext cx="4091544" cy="1140689"/>
          </a:xfrm>
          <a:prstGeom prst="rect">
            <a:avLst/>
          </a:prstGeom>
          <a:solidFill>
            <a:srgbClr val="FBC9BD">
              <a:alpha val="49000"/>
            </a:srgbClr>
          </a:solidFill>
          <a:ln w="9525">
            <a:solidFill>
              <a:srgbClr val="FF0000"/>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it-IT" sz="1200" kern="0" err="1">
              <a:solidFill>
                <a:schemeClr val="tx1"/>
              </a:solidFill>
            </a:endParaRPr>
          </a:p>
        </p:txBody>
      </p:sp>
      <p:cxnSp>
        <p:nvCxnSpPr>
          <p:cNvPr id="32" name="Straight Arrow Connector 31">
            <a:extLst>
              <a:ext uri="{FF2B5EF4-FFF2-40B4-BE49-F238E27FC236}">
                <a16:creationId xmlns:a16="http://schemas.microsoft.com/office/drawing/2014/main" id="{29ABF706-C301-2E35-1981-AAE4A8D5A858}"/>
              </a:ext>
            </a:extLst>
          </p:cNvPr>
          <p:cNvCxnSpPr>
            <a:cxnSpLocks/>
          </p:cNvCxnSpPr>
          <p:nvPr/>
        </p:nvCxnSpPr>
        <p:spPr bwMode="gray">
          <a:xfrm flipV="1">
            <a:off x="4824877" y="2032380"/>
            <a:ext cx="0" cy="4206240"/>
          </a:xfrm>
          <a:prstGeom prst="straightConnector1">
            <a:avLst/>
          </a:prstGeom>
          <a:ln w="158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11A2408-C1F0-70AA-65BC-507E6B2D399F}"/>
              </a:ext>
            </a:extLst>
          </p:cNvPr>
          <p:cNvCxnSpPr>
            <a:cxnSpLocks/>
          </p:cNvCxnSpPr>
          <p:nvPr/>
        </p:nvCxnSpPr>
        <p:spPr bwMode="gray">
          <a:xfrm>
            <a:off x="4958786" y="6362782"/>
            <a:ext cx="4297680" cy="0"/>
          </a:xfrm>
          <a:prstGeom prst="straightConnector1">
            <a:avLst/>
          </a:prstGeom>
          <a:ln w="158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0860B2D1-B1C6-3874-87AE-B988D1FA528D}"/>
              </a:ext>
            </a:extLst>
          </p:cNvPr>
          <p:cNvSpPr/>
          <p:nvPr/>
        </p:nvSpPr>
        <p:spPr bwMode="gray">
          <a:xfrm>
            <a:off x="6252471" y="6501985"/>
            <a:ext cx="1747274" cy="215444"/>
          </a:xfrm>
          <a:prstGeom prst="rect">
            <a:avLst/>
          </a:prstGeom>
        </p:spPr>
        <p:txBody>
          <a:bodyPr wrap="none" lIns="0" tIns="0" rIns="0" bIns="0">
            <a:spAutoFit/>
          </a:bodyPr>
          <a:lstStyle/>
          <a:p>
            <a:pPr algn="ctr">
              <a:spcBef>
                <a:spcPts val="1200"/>
              </a:spcBef>
            </a:pPr>
            <a:r>
              <a:rPr lang="en-GB" sz="1400" b="1" kern="0"/>
              <a:t>Estimated RWA savings</a:t>
            </a:r>
          </a:p>
        </p:txBody>
      </p:sp>
      <p:sp>
        <p:nvSpPr>
          <p:cNvPr id="35" name="Rectangle 34">
            <a:extLst>
              <a:ext uri="{FF2B5EF4-FFF2-40B4-BE49-F238E27FC236}">
                <a16:creationId xmlns:a16="http://schemas.microsoft.com/office/drawing/2014/main" id="{3F682C95-0E76-1060-09F8-4715350CCD94}"/>
              </a:ext>
            </a:extLst>
          </p:cNvPr>
          <p:cNvSpPr/>
          <p:nvPr/>
        </p:nvSpPr>
        <p:spPr bwMode="gray">
          <a:xfrm>
            <a:off x="4958787" y="6437462"/>
            <a:ext cx="256480" cy="184666"/>
          </a:xfrm>
          <a:prstGeom prst="rect">
            <a:avLst/>
          </a:prstGeom>
        </p:spPr>
        <p:txBody>
          <a:bodyPr wrap="none" lIns="0" tIns="0" rIns="0" bIns="0">
            <a:noAutofit/>
          </a:bodyPr>
          <a:lstStyle/>
          <a:p>
            <a:pPr>
              <a:spcBef>
                <a:spcPts val="1200"/>
              </a:spcBef>
            </a:pPr>
            <a:r>
              <a:rPr lang="en-GB" sz="1200" kern="0"/>
              <a:t>Low</a:t>
            </a:r>
          </a:p>
        </p:txBody>
      </p:sp>
      <p:sp>
        <p:nvSpPr>
          <p:cNvPr id="36" name="Rectangle 35">
            <a:extLst>
              <a:ext uri="{FF2B5EF4-FFF2-40B4-BE49-F238E27FC236}">
                <a16:creationId xmlns:a16="http://schemas.microsoft.com/office/drawing/2014/main" id="{4F0ECE75-C9EE-A1CB-1C90-51AADC5F529F}"/>
              </a:ext>
            </a:extLst>
          </p:cNvPr>
          <p:cNvSpPr/>
          <p:nvPr/>
        </p:nvSpPr>
        <p:spPr bwMode="gray">
          <a:xfrm>
            <a:off x="8635911" y="6437462"/>
            <a:ext cx="283732" cy="184666"/>
          </a:xfrm>
          <a:prstGeom prst="rect">
            <a:avLst/>
          </a:prstGeom>
        </p:spPr>
        <p:txBody>
          <a:bodyPr wrap="none" lIns="0" tIns="0" rIns="0" bIns="0">
            <a:noAutofit/>
          </a:bodyPr>
          <a:lstStyle/>
          <a:p>
            <a:pPr algn="r">
              <a:spcBef>
                <a:spcPts val="1200"/>
              </a:spcBef>
            </a:pPr>
            <a:r>
              <a:rPr lang="en-GB" sz="1200" kern="0"/>
              <a:t>High</a:t>
            </a:r>
          </a:p>
        </p:txBody>
      </p:sp>
      <p:sp>
        <p:nvSpPr>
          <p:cNvPr id="37" name="Rectangle 36">
            <a:extLst>
              <a:ext uri="{FF2B5EF4-FFF2-40B4-BE49-F238E27FC236}">
                <a16:creationId xmlns:a16="http://schemas.microsoft.com/office/drawing/2014/main" id="{E0FA9829-687C-BC34-6995-21BDEF7EB388}"/>
              </a:ext>
            </a:extLst>
          </p:cNvPr>
          <p:cNvSpPr/>
          <p:nvPr/>
        </p:nvSpPr>
        <p:spPr bwMode="gray">
          <a:xfrm>
            <a:off x="4356451" y="5522321"/>
            <a:ext cx="256480" cy="184666"/>
          </a:xfrm>
          <a:prstGeom prst="rect">
            <a:avLst/>
          </a:prstGeom>
        </p:spPr>
        <p:txBody>
          <a:bodyPr wrap="none" lIns="0" tIns="0" rIns="0" bIns="0" anchor="b">
            <a:noAutofit/>
          </a:bodyPr>
          <a:lstStyle/>
          <a:p>
            <a:pPr algn="r">
              <a:spcBef>
                <a:spcPts val="1200"/>
              </a:spcBef>
            </a:pPr>
            <a:r>
              <a:rPr lang="en-GB" sz="1200" kern="0"/>
              <a:t>Low</a:t>
            </a:r>
          </a:p>
        </p:txBody>
      </p:sp>
      <p:sp>
        <p:nvSpPr>
          <p:cNvPr id="38" name="Rectangle 37">
            <a:extLst>
              <a:ext uri="{FF2B5EF4-FFF2-40B4-BE49-F238E27FC236}">
                <a16:creationId xmlns:a16="http://schemas.microsoft.com/office/drawing/2014/main" id="{C53A6F06-EC6D-4E47-ADE6-BD5E14BFECD1}"/>
              </a:ext>
            </a:extLst>
          </p:cNvPr>
          <p:cNvSpPr/>
          <p:nvPr/>
        </p:nvSpPr>
        <p:spPr bwMode="gray">
          <a:xfrm>
            <a:off x="4329199" y="2317756"/>
            <a:ext cx="283732" cy="184666"/>
          </a:xfrm>
          <a:prstGeom prst="rect">
            <a:avLst/>
          </a:prstGeom>
        </p:spPr>
        <p:txBody>
          <a:bodyPr wrap="none" lIns="0" tIns="0" rIns="0" bIns="0" anchor="t">
            <a:noAutofit/>
          </a:bodyPr>
          <a:lstStyle/>
          <a:p>
            <a:pPr algn="r">
              <a:spcBef>
                <a:spcPts val="1200"/>
              </a:spcBef>
            </a:pPr>
            <a:r>
              <a:rPr lang="en-GB" sz="1200" kern="0"/>
              <a:t>High</a:t>
            </a:r>
          </a:p>
        </p:txBody>
      </p:sp>
      <p:sp>
        <p:nvSpPr>
          <p:cNvPr id="39" name="Rectangle 38">
            <a:extLst>
              <a:ext uri="{FF2B5EF4-FFF2-40B4-BE49-F238E27FC236}">
                <a16:creationId xmlns:a16="http://schemas.microsoft.com/office/drawing/2014/main" id="{00C92888-728E-FFFA-7448-A7038D283437}"/>
              </a:ext>
            </a:extLst>
          </p:cNvPr>
          <p:cNvSpPr/>
          <p:nvPr/>
        </p:nvSpPr>
        <p:spPr bwMode="gray">
          <a:xfrm rot="16200000">
            <a:off x="2496529" y="3888844"/>
            <a:ext cx="3959985" cy="215444"/>
          </a:xfrm>
          <a:prstGeom prst="rect">
            <a:avLst/>
          </a:prstGeom>
        </p:spPr>
        <p:txBody>
          <a:bodyPr wrap="square" lIns="0" tIns="0" rIns="0" bIns="0" anchor="ctr">
            <a:spAutoFit/>
          </a:bodyPr>
          <a:lstStyle/>
          <a:p>
            <a:pPr algn="ctr">
              <a:spcBef>
                <a:spcPts val="1200"/>
              </a:spcBef>
            </a:pPr>
            <a:r>
              <a:rPr lang="en-GB" sz="1400" b="1" kern="0"/>
              <a:t>Implementation complexity</a:t>
            </a:r>
          </a:p>
        </p:txBody>
      </p:sp>
      <p:sp>
        <p:nvSpPr>
          <p:cNvPr id="41" name="Rectangle 40">
            <a:extLst>
              <a:ext uri="{FF2B5EF4-FFF2-40B4-BE49-F238E27FC236}">
                <a16:creationId xmlns:a16="http://schemas.microsoft.com/office/drawing/2014/main" id="{2FF4636A-A195-F71D-DDEC-B368383C9069}"/>
              </a:ext>
            </a:extLst>
          </p:cNvPr>
          <p:cNvSpPr/>
          <p:nvPr/>
        </p:nvSpPr>
        <p:spPr>
          <a:xfrm>
            <a:off x="5060289" y="4315013"/>
            <a:ext cx="4071821" cy="1973089"/>
          </a:xfrm>
          <a:prstGeom prst="rect">
            <a:avLst/>
          </a:prstGeom>
          <a:solidFill>
            <a:srgbClr val="A5EFC7">
              <a:alpha val="50000"/>
            </a:srgbClr>
          </a:solidFill>
          <a:ln w="9525">
            <a:solidFill>
              <a:srgbClr val="00AC4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it-IT" sz="1200" kern="0" err="1">
              <a:solidFill>
                <a:srgbClr val="00B050"/>
              </a:solidFill>
            </a:endParaRPr>
          </a:p>
        </p:txBody>
      </p:sp>
      <p:sp>
        <p:nvSpPr>
          <p:cNvPr id="42" name="TextBox 41">
            <a:extLst>
              <a:ext uri="{FF2B5EF4-FFF2-40B4-BE49-F238E27FC236}">
                <a16:creationId xmlns:a16="http://schemas.microsoft.com/office/drawing/2014/main" id="{9CB9A33B-8BCF-AF70-15BA-3F076D0E6289}"/>
              </a:ext>
            </a:extLst>
          </p:cNvPr>
          <p:cNvSpPr txBox="1"/>
          <p:nvPr/>
        </p:nvSpPr>
        <p:spPr>
          <a:xfrm>
            <a:off x="5116364" y="4466002"/>
            <a:ext cx="3748684" cy="184666"/>
          </a:xfrm>
          <a:prstGeom prst="rect">
            <a:avLst/>
          </a:prstGeom>
          <a:noFill/>
        </p:spPr>
        <p:txBody>
          <a:bodyPr wrap="square" lIns="0" tIns="0" rIns="0" bIns="0" rtlCol="0">
            <a:spAutoFit/>
          </a:bodyPr>
          <a:lstStyle/>
          <a:p>
            <a:r>
              <a:rPr lang="en-US" sz="1200" b="1" kern="0">
                <a:solidFill>
                  <a:srgbClr val="00B050"/>
                </a:solidFill>
              </a:rPr>
              <a:t>Manageable centrally or with already planned actions</a:t>
            </a:r>
            <a:endParaRPr lang="it-IT" sz="1200" b="1" kern="0">
              <a:solidFill>
                <a:srgbClr val="00B050"/>
              </a:solidFill>
            </a:endParaRPr>
          </a:p>
        </p:txBody>
      </p:sp>
      <p:sp>
        <p:nvSpPr>
          <p:cNvPr id="43" name="Rectangle 42">
            <a:extLst>
              <a:ext uri="{FF2B5EF4-FFF2-40B4-BE49-F238E27FC236}">
                <a16:creationId xmlns:a16="http://schemas.microsoft.com/office/drawing/2014/main" id="{578CE17E-CC28-75A8-6799-681AB3B244E3}"/>
              </a:ext>
            </a:extLst>
          </p:cNvPr>
          <p:cNvSpPr/>
          <p:nvPr/>
        </p:nvSpPr>
        <p:spPr>
          <a:xfrm>
            <a:off x="5076881" y="3310137"/>
            <a:ext cx="4071823" cy="902099"/>
          </a:xfrm>
          <a:prstGeom prst="rect">
            <a:avLst/>
          </a:prstGeom>
          <a:solidFill>
            <a:srgbClr val="FFF1BD">
              <a:alpha val="50000"/>
            </a:srgbClr>
          </a:solidFill>
          <a:ln w="9525">
            <a:solidFill>
              <a:srgbClr val="FFBE00"/>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it-IT" sz="1200" kern="0" err="1">
              <a:solidFill>
                <a:schemeClr val="tx1"/>
              </a:solidFill>
            </a:endParaRPr>
          </a:p>
        </p:txBody>
      </p:sp>
      <p:sp>
        <p:nvSpPr>
          <p:cNvPr id="44" name="TextBox 43">
            <a:extLst>
              <a:ext uri="{FF2B5EF4-FFF2-40B4-BE49-F238E27FC236}">
                <a16:creationId xmlns:a16="http://schemas.microsoft.com/office/drawing/2014/main" id="{764C0835-3AA4-538D-C5C2-72D7E018CDA1}"/>
              </a:ext>
            </a:extLst>
          </p:cNvPr>
          <p:cNvSpPr txBox="1"/>
          <p:nvPr/>
        </p:nvSpPr>
        <p:spPr>
          <a:xfrm>
            <a:off x="5118662" y="3349057"/>
            <a:ext cx="2215282" cy="184666"/>
          </a:xfrm>
          <a:prstGeom prst="rect">
            <a:avLst/>
          </a:prstGeom>
          <a:noFill/>
        </p:spPr>
        <p:txBody>
          <a:bodyPr wrap="square" lIns="0" tIns="0" rIns="0" bIns="0" rtlCol="0">
            <a:spAutoFit/>
          </a:bodyPr>
          <a:lstStyle/>
          <a:p>
            <a:r>
              <a:rPr lang="it-IT" sz="1200" b="1" kern="0" dirty="0" err="1">
                <a:solidFill>
                  <a:srgbClr val="FF8C00"/>
                </a:solidFill>
              </a:rPr>
              <a:t>Feasible</a:t>
            </a:r>
            <a:r>
              <a:rPr lang="it-IT" sz="1200" b="1" kern="0" dirty="0">
                <a:solidFill>
                  <a:srgbClr val="FF8C00"/>
                </a:solidFill>
              </a:rPr>
              <a:t> with </a:t>
            </a:r>
            <a:r>
              <a:rPr lang="it-IT" sz="1200" b="1" kern="0" dirty="0" err="1">
                <a:solidFill>
                  <a:srgbClr val="FF8C00"/>
                </a:solidFill>
              </a:rPr>
              <a:t>external</a:t>
            </a:r>
            <a:r>
              <a:rPr lang="it-IT" sz="1200" b="1" kern="0" dirty="0">
                <a:solidFill>
                  <a:srgbClr val="FF8C00"/>
                </a:solidFill>
              </a:rPr>
              <a:t> providers</a:t>
            </a:r>
          </a:p>
        </p:txBody>
      </p:sp>
      <p:sp>
        <p:nvSpPr>
          <p:cNvPr id="45" name="TextBox 44">
            <a:extLst>
              <a:ext uri="{FF2B5EF4-FFF2-40B4-BE49-F238E27FC236}">
                <a16:creationId xmlns:a16="http://schemas.microsoft.com/office/drawing/2014/main" id="{844EAB3B-1232-4667-B127-28FC6B58FD30}"/>
              </a:ext>
            </a:extLst>
          </p:cNvPr>
          <p:cNvSpPr txBox="1"/>
          <p:nvPr/>
        </p:nvSpPr>
        <p:spPr>
          <a:xfrm>
            <a:off x="5131268" y="2216972"/>
            <a:ext cx="3654400" cy="184666"/>
          </a:xfrm>
          <a:prstGeom prst="rect">
            <a:avLst/>
          </a:prstGeom>
          <a:noFill/>
        </p:spPr>
        <p:txBody>
          <a:bodyPr wrap="square" lIns="0" tIns="0" rIns="0" bIns="0" rtlCol="0">
            <a:spAutoFit/>
          </a:bodyPr>
          <a:lstStyle/>
          <a:p>
            <a:r>
              <a:rPr lang="it-IT" sz="1200" b="1" kern="0" err="1">
                <a:solidFill>
                  <a:srgbClr val="EF4E45"/>
                </a:solidFill>
              </a:rPr>
              <a:t>Dependency</a:t>
            </a:r>
            <a:r>
              <a:rPr lang="it-IT" sz="1200" b="1" kern="0">
                <a:solidFill>
                  <a:srgbClr val="EF4E45"/>
                </a:solidFill>
              </a:rPr>
              <a:t> on </a:t>
            </a:r>
            <a:r>
              <a:rPr lang="it-IT" sz="1200" b="1" kern="0" err="1">
                <a:solidFill>
                  <a:srgbClr val="EF4E45"/>
                </a:solidFill>
              </a:rPr>
              <a:t>other</a:t>
            </a:r>
            <a:r>
              <a:rPr lang="it-IT" sz="1200" b="1" kern="0">
                <a:solidFill>
                  <a:srgbClr val="EF4E45"/>
                </a:solidFill>
              </a:rPr>
              <a:t> </a:t>
            </a:r>
            <a:r>
              <a:rPr lang="it-IT" sz="1200" b="1" kern="0" err="1">
                <a:solidFill>
                  <a:srgbClr val="EF4E45"/>
                </a:solidFill>
              </a:rPr>
              <a:t>ongoing</a:t>
            </a:r>
            <a:r>
              <a:rPr lang="it-IT" sz="1200" b="1" kern="0">
                <a:solidFill>
                  <a:srgbClr val="EF4E45"/>
                </a:solidFill>
              </a:rPr>
              <a:t> </a:t>
            </a:r>
            <a:r>
              <a:rPr lang="it-IT" sz="1200" b="1" kern="0" err="1">
                <a:solidFill>
                  <a:srgbClr val="EF4E45"/>
                </a:solidFill>
              </a:rPr>
              <a:t>remediation</a:t>
            </a:r>
            <a:r>
              <a:rPr lang="it-IT" sz="1200" b="1" kern="0">
                <a:solidFill>
                  <a:srgbClr val="EF4E45"/>
                </a:solidFill>
              </a:rPr>
              <a:t> activities</a:t>
            </a:r>
          </a:p>
        </p:txBody>
      </p:sp>
      <p:grpSp>
        <p:nvGrpSpPr>
          <p:cNvPr id="46" name="Group 45">
            <a:extLst>
              <a:ext uri="{FF2B5EF4-FFF2-40B4-BE49-F238E27FC236}">
                <a16:creationId xmlns:a16="http://schemas.microsoft.com/office/drawing/2014/main" id="{53BB6AD2-8ABE-9F92-077E-A61D31251A0B}"/>
              </a:ext>
            </a:extLst>
          </p:cNvPr>
          <p:cNvGrpSpPr/>
          <p:nvPr/>
        </p:nvGrpSpPr>
        <p:grpSpPr>
          <a:xfrm>
            <a:off x="6884694" y="2796717"/>
            <a:ext cx="365760" cy="334732"/>
            <a:chOff x="3178716" y="3131063"/>
            <a:chExt cx="365760" cy="365760"/>
          </a:xfrm>
        </p:grpSpPr>
        <p:sp>
          <p:nvSpPr>
            <p:cNvPr id="47" name="Oval 46">
              <a:extLst>
                <a:ext uri="{FF2B5EF4-FFF2-40B4-BE49-F238E27FC236}">
                  <a16:creationId xmlns:a16="http://schemas.microsoft.com/office/drawing/2014/main" id="{FED0075C-8AF7-08F3-1997-C408660607CA}"/>
                </a:ext>
              </a:extLst>
            </p:cNvPr>
            <p:cNvSpPr/>
            <p:nvPr/>
          </p:nvSpPr>
          <p:spPr>
            <a:xfrm>
              <a:off x="3178716" y="3131063"/>
              <a:ext cx="365760" cy="365760"/>
            </a:xfrm>
            <a:prstGeom prst="ellipse">
              <a:avLst/>
            </a:prstGeom>
            <a:solidFill>
              <a:schemeClr val="bg1"/>
            </a:solidFill>
            <a:ln w="952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it-IT" sz="800" kern="0">
                <a:solidFill>
                  <a:srgbClr val="FF0000"/>
                </a:solidFill>
              </a:endParaRPr>
            </a:p>
          </p:txBody>
        </p:sp>
        <p:sp>
          <p:nvSpPr>
            <p:cNvPr id="48" name="TextBox 47">
              <a:extLst>
                <a:ext uri="{FF2B5EF4-FFF2-40B4-BE49-F238E27FC236}">
                  <a16:creationId xmlns:a16="http://schemas.microsoft.com/office/drawing/2014/main" id="{63E748A5-1DF4-2369-21D0-D706B4DB3BAF}"/>
                </a:ext>
              </a:extLst>
            </p:cNvPr>
            <p:cNvSpPr txBox="1"/>
            <p:nvPr/>
          </p:nvSpPr>
          <p:spPr>
            <a:xfrm>
              <a:off x="3293533" y="3253661"/>
              <a:ext cx="150515" cy="134523"/>
            </a:xfrm>
            <a:prstGeom prst="rect">
              <a:avLst/>
            </a:prstGeom>
            <a:noFill/>
            <a:ln>
              <a:noFill/>
            </a:ln>
          </p:spPr>
          <p:txBody>
            <a:bodyPr wrap="square" lIns="0" tIns="0" rIns="0" bIns="0" rtlCol="0">
              <a:spAutoFit/>
            </a:bodyPr>
            <a:lstStyle/>
            <a:p>
              <a:pPr algn="ctr"/>
              <a:r>
                <a:rPr lang="it-IT" sz="800" kern="0">
                  <a:solidFill>
                    <a:srgbClr val="FF0000"/>
                  </a:solidFill>
                </a:rPr>
                <a:t>3</a:t>
              </a:r>
            </a:p>
          </p:txBody>
        </p:sp>
      </p:grpSp>
      <p:cxnSp>
        <p:nvCxnSpPr>
          <p:cNvPr id="49" name="Straight Connector 48">
            <a:extLst>
              <a:ext uri="{FF2B5EF4-FFF2-40B4-BE49-F238E27FC236}">
                <a16:creationId xmlns:a16="http://schemas.microsoft.com/office/drawing/2014/main" id="{6DD116A9-15CE-D8CA-972B-82655966A12E}"/>
              </a:ext>
            </a:extLst>
          </p:cNvPr>
          <p:cNvCxnSpPr>
            <a:cxnSpLocks/>
          </p:cNvCxnSpPr>
          <p:nvPr/>
        </p:nvCxnSpPr>
        <p:spPr>
          <a:xfrm>
            <a:off x="7101766" y="6283289"/>
            <a:ext cx="0" cy="150412"/>
          </a:xfrm>
          <a:prstGeom prst="line">
            <a:avLst/>
          </a:prstGeom>
          <a:ln w="222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ECD2E927-86EE-873E-7628-2CDCABBA0468}"/>
              </a:ext>
            </a:extLst>
          </p:cNvPr>
          <p:cNvSpPr/>
          <p:nvPr/>
        </p:nvSpPr>
        <p:spPr>
          <a:xfrm>
            <a:off x="5116364" y="2645428"/>
            <a:ext cx="365760" cy="365760"/>
          </a:xfrm>
          <a:prstGeom prst="ellipse">
            <a:avLst/>
          </a:prstGeom>
          <a:solidFill>
            <a:schemeClr val="bg1"/>
          </a:solidFill>
          <a:ln w="952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EF4E45"/>
                </a:solidFill>
              </a:rPr>
              <a:t>1</a:t>
            </a:r>
          </a:p>
        </p:txBody>
      </p:sp>
      <p:sp>
        <p:nvSpPr>
          <p:cNvPr id="54" name="Oval 53">
            <a:extLst>
              <a:ext uri="{FF2B5EF4-FFF2-40B4-BE49-F238E27FC236}">
                <a16:creationId xmlns:a16="http://schemas.microsoft.com/office/drawing/2014/main" id="{350A1284-E6EF-977B-C452-5F08FED4F2F2}"/>
              </a:ext>
            </a:extLst>
          </p:cNvPr>
          <p:cNvSpPr/>
          <p:nvPr/>
        </p:nvSpPr>
        <p:spPr>
          <a:xfrm>
            <a:off x="5653527" y="2828308"/>
            <a:ext cx="365760" cy="365760"/>
          </a:xfrm>
          <a:prstGeom prst="ellipse">
            <a:avLst/>
          </a:prstGeom>
          <a:solidFill>
            <a:schemeClr val="bg1"/>
          </a:solidFill>
          <a:ln w="952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EF4E45"/>
                </a:solidFill>
              </a:rPr>
              <a:t>2</a:t>
            </a:r>
          </a:p>
        </p:txBody>
      </p:sp>
      <p:sp>
        <p:nvSpPr>
          <p:cNvPr id="55" name="Oval 54">
            <a:extLst>
              <a:ext uri="{FF2B5EF4-FFF2-40B4-BE49-F238E27FC236}">
                <a16:creationId xmlns:a16="http://schemas.microsoft.com/office/drawing/2014/main" id="{52EAD123-0C06-738E-ECA2-AECEA0FB7F13}"/>
              </a:ext>
            </a:extLst>
          </p:cNvPr>
          <p:cNvSpPr/>
          <p:nvPr/>
        </p:nvSpPr>
        <p:spPr>
          <a:xfrm>
            <a:off x="8675644" y="3655265"/>
            <a:ext cx="365760" cy="365760"/>
          </a:xfrm>
          <a:prstGeom prst="ellipse">
            <a:avLst/>
          </a:prstGeom>
          <a:solidFill>
            <a:schemeClr val="bg1"/>
          </a:solidFill>
          <a:ln w="9525">
            <a:solidFill>
              <a:srgbClr val="FF8C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FF8C00"/>
                </a:solidFill>
              </a:rPr>
              <a:t>4</a:t>
            </a:r>
          </a:p>
        </p:txBody>
      </p:sp>
      <p:sp>
        <p:nvSpPr>
          <p:cNvPr id="56" name="Oval 55">
            <a:extLst>
              <a:ext uri="{FF2B5EF4-FFF2-40B4-BE49-F238E27FC236}">
                <a16:creationId xmlns:a16="http://schemas.microsoft.com/office/drawing/2014/main" id="{D959BB00-1C83-3AA5-AB95-668B4C1EFFBF}"/>
              </a:ext>
            </a:extLst>
          </p:cNvPr>
          <p:cNvSpPr/>
          <p:nvPr/>
        </p:nvSpPr>
        <p:spPr>
          <a:xfrm>
            <a:off x="5812187" y="3749715"/>
            <a:ext cx="365760" cy="365760"/>
          </a:xfrm>
          <a:prstGeom prst="ellipse">
            <a:avLst/>
          </a:prstGeom>
          <a:solidFill>
            <a:schemeClr val="bg1"/>
          </a:solidFill>
          <a:ln w="9525">
            <a:solidFill>
              <a:srgbClr val="FF8C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FF8C00"/>
                </a:solidFill>
              </a:rPr>
              <a:t>5</a:t>
            </a:r>
          </a:p>
        </p:txBody>
      </p:sp>
      <p:sp>
        <p:nvSpPr>
          <p:cNvPr id="57" name="Oval 56">
            <a:extLst>
              <a:ext uri="{FF2B5EF4-FFF2-40B4-BE49-F238E27FC236}">
                <a16:creationId xmlns:a16="http://schemas.microsoft.com/office/drawing/2014/main" id="{8131BC3C-E90E-052B-A32B-A9F9740C59E4}"/>
              </a:ext>
            </a:extLst>
          </p:cNvPr>
          <p:cNvSpPr/>
          <p:nvPr/>
        </p:nvSpPr>
        <p:spPr>
          <a:xfrm>
            <a:off x="5125990" y="5846610"/>
            <a:ext cx="365760" cy="365760"/>
          </a:xfrm>
          <a:prstGeom prst="ellipse">
            <a:avLst/>
          </a:prstGeom>
          <a:solidFill>
            <a:schemeClr val="bg1"/>
          </a:solidFill>
          <a:ln w="9525">
            <a:solidFill>
              <a:srgbClr val="00AC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00AC41"/>
                </a:solidFill>
              </a:rPr>
              <a:t>6</a:t>
            </a:r>
          </a:p>
        </p:txBody>
      </p:sp>
      <p:sp>
        <p:nvSpPr>
          <p:cNvPr id="58" name="Oval 57">
            <a:extLst>
              <a:ext uri="{FF2B5EF4-FFF2-40B4-BE49-F238E27FC236}">
                <a16:creationId xmlns:a16="http://schemas.microsoft.com/office/drawing/2014/main" id="{CF77B0D9-E1DF-25A1-4BDB-52CBA1CDD101}"/>
              </a:ext>
            </a:extLst>
          </p:cNvPr>
          <p:cNvSpPr/>
          <p:nvPr/>
        </p:nvSpPr>
        <p:spPr>
          <a:xfrm>
            <a:off x="8584729" y="5819076"/>
            <a:ext cx="365760" cy="365760"/>
          </a:xfrm>
          <a:prstGeom prst="ellipse">
            <a:avLst/>
          </a:prstGeom>
          <a:solidFill>
            <a:schemeClr val="bg1"/>
          </a:solidFill>
          <a:ln w="9525">
            <a:solidFill>
              <a:srgbClr val="00AC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00AC41"/>
                </a:solidFill>
              </a:rPr>
              <a:t>7</a:t>
            </a:r>
          </a:p>
        </p:txBody>
      </p:sp>
      <p:sp>
        <p:nvSpPr>
          <p:cNvPr id="59" name="Oval 58">
            <a:extLst>
              <a:ext uri="{FF2B5EF4-FFF2-40B4-BE49-F238E27FC236}">
                <a16:creationId xmlns:a16="http://schemas.microsoft.com/office/drawing/2014/main" id="{04893C2C-631B-619E-CBE2-4A402BB816FD}"/>
              </a:ext>
            </a:extLst>
          </p:cNvPr>
          <p:cNvSpPr/>
          <p:nvPr/>
        </p:nvSpPr>
        <p:spPr>
          <a:xfrm>
            <a:off x="6344327" y="5816353"/>
            <a:ext cx="365760" cy="365760"/>
          </a:xfrm>
          <a:prstGeom prst="ellipse">
            <a:avLst/>
          </a:prstGeom>
          <a:solidFill>
            <a:schemeClr val="bg1"/>
          </a:solidFill>
          <a:ln w="9525">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00AC41"/>
                </a:solidFill>
              </a:rPr>
              <a:t>10</a:t>
            </a:r>
          </a:p>
        </p:txBody>
      </p:sp>
      <p:sp>
        <p:nvSpPr>
          <p:cNvPr id="60" name="Oval 59">
            <a:extLst>
              <a:ext uri="{FF2B5EF4-FFF2-40B4-BE49-F238E27FC236}">
                <a16:creationId xmlns:a16="http://schemas.microsoft.com/office/drawing/2014/main" id="{387A8E12-CD78-9C76-D9BD-8A35E225A1C6}"/>
              </a:ext>
            </a:extLst>
          </p:cNvPr>
          <p:cNvSpPr/>
          <p:nvPr/>
        </p:nvSpPr>
        <p:spPr>
          <a:xfrm>
            <a:off x="5545497" y="5809144"/>
            <a:ext cx="365760" cy="365760"/>
          </a:xfrm>
          <a:prstGeom prst="ellipse">
            <a:avLst/>
          </a:prstGeom>
          <a:solidFill>
            <a:schemeClr val="bg1"/>
          </a:solidFill>
          <a:ln w="9525">
            <a:solidFill>
              <a:srgbClr val="00AC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00AC41"/>
                </a:solidFill>
              </a:rPr>
              <a:t>8</a:t>
            </a:r>
          </a:p>
        </p:txBody>
      </p:sp>
      <p:sp>
        <p:nvSpPr>
          <p:cNvPr id="61" name="Oval 60">
            <a:extLst>
              <a:ext uri="{FF2B5EF4-FFF2-40B4-BE49-F238E27FC236}">
                <a16:creationId xmlns:a16="http://schemas.microsoft.com/office/drawing/2014/main" id="{0A6C0EAD-839A-B159-3077-B0E5995FD2BE}"/>
              </a:ext>
            </a:extLst>
          </p:cNvPr>
          <p:cNvSpPr/>
          <p:nvPr/>
        </p:nvSpPr>
        <p:spPr>
          <a:xfrm>
            <a:off x="5344740" y="5334577"/>
            <a:ext cx="365760" cy="365760"/>
          </a:xfrm>
          <a:prstGeom prst="ellipse">
            <a:avLst/>
          </a:prstGeom>
          <a:solidFill>
            <a:schemeClr val="bg1"/>
          </a:solidFill>
          <a:ln w="9525">
            <a:solidFill>
              <a:srgbClr val="00AC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00AC41"/>
                </a:solidFill>
              </a:rPr>
              <a:t>12</a:t>
            </a:r>
          </a:p>
        </p:txBody>
      </p:sp>
      <p:sp>
        <p:nvSpPr>
          <p:cNvPr id="62" name="Oval 61">
            <a:extLst>
              <a:ext uri="{FF2B5EF4-FFF2-40B4-BE49-F238E27FC236}">
                <a16:creationId xmlns:a16="http://schemas.microsoft.com/office/drawing/2014/main" id="{BC58953D-2D7F-1252-5B52-5B3CFD808872}"/>
              </a:ext>
            </a:extLst>
          </p:cNvPr>
          <p:cNvSpPr/>
          <p:nvPr/>
        </p:nvSpPr>
        <p:spPr>
          <a:xfrm>
            <a:off x="5085309" y="5436418"/>
            <a:ext cx="365760" cy="365760"/>
          </a:xfrm>
          <a:prstGeom prst="ellipse">
            <a:avLst/>
          </a:prstGeom>
          <a:solidFill>
            <a:schemeClr val="bg1"/>
          </a:solidFill>
          <a:ln w="9525">
            <a:solidFill>
              <a:srgbClr val="00AC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00AC41"/>
                </a:solidFill>
              </a:rPr>
              <a:t>11</a:t>
            </a:r>
          </a:p>
        </p:txBody>
      </p:sp>
      <p:sp>
        <p:nvSpPr>
          <p:cNvPr id="63" name="Oval 62">
            <a:extLst>
              <a:ext uri="{FF2B5EF4-FFF2-40B4-BE49-F238E27FC236}">
                <a16:creationId xmlns:a16="http://schemas.microsoft.com/office/drawing/2014/main" id="{223B26B2-701C-1311-2781-CC7B737BD6BE}"/>
              </a:ext>
            </a:extLst>
          </p:cNvPr>
          <p:cNvSpPr/>
          <p:nvPr/>
        </p:nvSpPr>
        <p:spPr>
          <a:xfrm>
            <a:off x="5790663" y="5805562"/>
            <a:ext cx="365760" cy="365760"/>
          </a:xfrm>
          <a:prstGeom prst="ellipse">
            <a:avLst/>
          </a:prstGeom>
          <a:solidFill>
            <a:schemeClr val="bg1"/>
          </a:solidFill>
          <a:ln w="9525">
            <a:solidFill>
              <a:srgbClr val="00AC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00AC41"/>
                </a:solidFill>
              </a:rPr>
              <a:t>9</a:t>
            </a:r>
          </a:p>
        </p:txBody>
      </p:sp>
      <p:sp>
        <p:nvSpPr>
          <p:cNvPr id="65" name="TextBox 64">
            <a:extLst>
              <a:ext uri="{FF2B5EF4-FFF2-40B4-BE49-F238E27FC236}">
                <a16:creationId xmlns:a16="http://schemas.microsoft.com/office/drawing/2014/main" id="{4494D6A1-BF5A-1E69-4EC6-4E6C04FFC9C3}"/>
              </a:ext>
            </a:extLst>
          </p:cNvPr>
          <p:cNvSpPr txBox="1"/>
          <p:nvPr/>
        </p:nvSpPr>
        <p:spPr>
          <a:xfrm>
            <a:off x="9604907" y="2099063"/>
            <a:ext cx="2192521" cy="123111"/>
          </a:xfrm>
          <a:prstGeom prst="rect">
            <a:avLst/>
          </a:prstGeom>
          <a:noFill/>
        </p:spPr>
        <p:txBody>
          <a:bodyPr wrap="square" lIns="0" tIns="0" rIns="0" bIns="0" rtlCol="0">
            <a:spAutoFit/>
          </a:bodyPr>
          <a:lstStyle/>
          <a:p>
            <a:pPr algn="l"/>
            <a:r>
              <a:rPr lang="en-US" sz="800" kern="0">
                <a:solidFill>
                  <a:srgbClr val="EF4E45"/>
                </a:solidFill>
              </a:rPr>
              <a:t>Update/recovery of real estate appraisals</a:t>
            </a:r>
            <a:endParaRPr lang="it-IT" sz="800" kern="0">
              <a:solidFill>
                <a:srgbClr val="EF4E45"/>
              </a:solidFill>
            </a:endParaRPr>
          </a:p>
        </p:txBody>
      </p:sp>
      <p:grpSp>
        <p:nvGrpSpPr>
          <p:cNvPr id="66" name="Group 65">
            <a:extLst>
              <a:ext uri="{FF2B5EF4-FFF2-40B4-BE49-F238E27FC236}">
                <a16:creationId xmlns:a16="http://schemas.microsoft.com/office/drawing/2014/main" id="{99E79014-2E70-0685-D6E8-1A9BAA3BA6D4}"/>
              </a:ext>
            </a:extLst>
          </p:cNvPr>
          <p:cNvGrpSpPr/>
          <p:nvPr/>
        </p:nvGrpSpPr>
        <p:grpSpPr>
          <a:xfrm>
            <a:off x="9320654" y="2075050"/>
            <a:ext cx="241445" cy="182880"/>
            <a:chOff x="6749336" y="1413291"/>
            <a:chExt cx="241445" cy="182880"/>
          </a:xfrm>
        </p:grpSpPr>
        <p:sp>
          <p:nvSpPr>
            <p:cNvPr id="67" name="Oval 66">
              <a:extLst>
                <a:ext uri="{FF2B5EF4-FFF2-40B4-BE49-F238E27FC236}">
                  <a16:creationId xmlns:a16="http://schemas.microsoft.com/office/drawing/2014/main" id="{A6F19A73-ABED-DC16-CDC4-DFAB0D3069FB}"/>
                </a:ext>
              </a:extLst>
            </p:cNvPr>
            <p:cNvSpPr/>
            <p:nvPr/>
          </p:nvSpPr>
          <p:spPr>
            <a:xfrm>
              <a:off x="6749336" y="1413291"/>
              <a:ext cx="182880" cy="182880"/>
            </a:xfrm>
            <a:prstGeom prst="ellipse">
              <a:avLst/>
            </a:prstGeom>
            <a:noFill/>
            <a:ln w="952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it-IT" sz="800" kern="0">
                <a:solidFill>
                  <a:schemeClr val="tx1"/>
                </a:solidFill>
              </a:endParaRPr>
            </a:p>
          </p:txBody>
        </p:sp>
        <p:sp>
          <p:nvSpPr>
            <p:cNvPr id="68" name="TextBox 67">
              <a:extLst>
                <a:ext uri="{FF2B5EF4-FFF2-40B4-BE49-F238E27FC236}">
                  <a16:creationId xmlns:a16="http://schemas.microsoft.com/office/drawing/2014/main" id="{A39A122F-8FCE-CFF2-742D-8008E9269952}"/>
                </a:ext>
              </a:extLst>
            </p:cNvPr>
            <p:cNvSpPr txBox="1"/>
            <p:nvPr/>
          </p:nvSpPr>
          <p:spPr>
            <a:xfrm>
              <a:off x="6787436" y="1437305"/>
              <a:ext cx="203345" cy="123111"/>
            </a:xfrm>
            <a:prstGeom prst="rect">
              <a:avLst/>
            </a:prstGeom>
            <a:noFill/>
          </p:spPr>
          <p:txBody>
            <a:bodyPr wrap="square" lIns="0" tIns="0" rIns="0" bIns="0" rtlCol="0">
              <a:spAutoFit/>
            </a:bodyPr>
            <a:lstStyle/>
            <a:p>
              <a:pPr algn="l"/>
              <a:r>
                <a:rPr lang="it-IT" sz="800" kern="0">
                  <a:solidFill>
                    <a:srgbClr val="EF4E45"/>
                  </a:solidFill>
                </a:rPr>
                <a:t> 1</a:t>
              </a:r>
            </a:p>
          </p:txBody>
        </p:sp>
      </p:grpSp>
      <p:sp>
        <p:nvSpPr>
          <p:cNvPr id="69" name="TextBox 68">
            <a:extLst>
              <a:ext uri="{FF2B5EF4-FFF2-40B4-BE49-F238E27FC236}">
                <a16:creationId xmlns:a16="http://schemas.microsoft.com/office/drawing/2014/main" id="{2A5E1EC2-C4B1-1519-3EF1-6B9DC709D411}"/>
              </a:ext>
            </a:extLst>
          </p:cNvPr>
          <p:cNvSpPr txBox="1"/>
          <p:nvPr/>
        </p:nvSpPr>
        <p:spPr>
          <a:xfrm>
            <a:off x="9604907" y="2362222"/>
            <a:ext cx="2345516" cy="123111"/>
          </a:xfrm>
          <a:prstGeom prst="rect">
            <a:avLst/>
          </a:prstGeom>
          <a:noFill/>
        </p:spPr>
        <p:txBody>
          <a:bodyPr wrap="square" lIns="0" tIns="0" rIns="0" bIns="0" rtlCol="0">
            <a:spAutoFit/>
          </a:bodyPr>
          <a:lstStyle/>
          <a:p>
            <a:pPr algn="l"/>
            <a:r>
              <a:rPr lang="en-US" sz="800" kern="0">
                <a:solidFill>
                  <a:srgbClr val="EF4E45"/>
                </a:solidFill>
              </a:rPr>
              <a:t>Subscription of insurance coverage on real estate</a:t>
            </a:r>
            <a:endParaRPr lang="it-IT" sz="800" kern="0">
              <a:solidFill>
                <a:srgbClr val="EF4E45"/>
              </a:solidFill>
            </a:endParaRPr>
          </a:p>
        </p:txBody>
      </p:sp>
      <p:sp>
        <p:nvSpPr>
          <p:cNvPr id="70" name="TextBox 69">
            <a:extLst>
              <a:ext uri="{FF2B5EF4-FFF2-40B4-BE49-F238E27FC236}">
                <a16:creationId xmlns:a16="http://schemas.microsoft.com/office/drawing/2014/main" id="{93623541-15E7-E5A3-9C39-ED72665841C8}"/>
              </a:ext>
            </a:extLst>
          </p:cNvPr>
          <p:cNvSpPr txBox="1"/>
          <p:nvPr/>
        </p:nvSpPr>
        <p:spPr>
          <a:xfrm>
            <a:off x="9604907" y="2630515"/>
            <a:ext cx="2192521" cy="123111"/>
          </a:xfrm>
          <a:prstGeom prst="rect">
            <a:avLst/>
          </a:prstGeom>
          <a:noFill/>
        </p:spPr>
        <p:txBody>
          <a:bodyPr wrap="square" lIns="0" tIns="0" rIns="0" bIns="0" rtlCol="0">
            <a:spAutoFit/>
          </a:bodyPr>
          <a:lstStyle/>
          <a:p>
            <a:pPr algn="l"/>
            <a:r>
              <a:rPr lang="en-US" sz="800" kern="0">
                <a:solidFill>
                  <a:srgbClr val="FF0000"/>
                </a:solidFill>
              </a:rPr>
              <a:t>Inventory of properties as collateral</a:t>
            </a:r>
            <a:endParaRPr lang="it-IT" sz="800" kern="0">
              <a:solidFill>
                <a:srgbClr val="FF0000"/>
              </a:solidFill>
            </a:endParaRPr>
          </a:p>
        </p:txBody>
      </p:sp>
      <p:grpSp>
        <p:nvGrpSpPr>
          <p:cNvPr id="71" name="Group 70">
            <a:extLst>
              <a:ext uri="{FF2B5EF4-FFF2-40B4-BE49-F238E27FC236}">
                <a16:creationId xmlns:a16="http://schemas.microsoft.com/office/drawing/2014/main" id="{235C465C-D77B-9C63-6E31-04058CD93CD3}"/>
              </a:ext>
            </a:extLst>
          </p:cNvPr>
          <p:cNvGrpSpPr/>
          <p:nvPr/>
        </p:nvGrpSpPr>
        <p:grpSpPr>
          <a:xfrm>
            <a:off x="9320654" y="2340369"/>
            <a:ext cx="243560" cy="182880"/>
            <a:chOff x="6744049" y="2026865"/>
            <a:chExt cx="243560" cy="182880"/>
          </a:xfrm>
        </p:grpSpPr>
        <p:sp>
          <p:nvSpPr>
            <p:cNvPr id="72" name="Oval 71">
              <a:extLst>
                <a:ext uri="{FF2B5EF4-FFF2-40B4-BE49-F238E27FC236}">
                  <a16:creationId xmlns:a16="http://schemas.microsoft.com/office/drawing/2014/main" id="{17041BF7-457A-6239-78F9-F137B2EF50DF}"/>
                </a:ext>
              </a:extLst>
            </p:cNvPr>
            <p:cNvSpPr/>
            <p:nvPr/>
          </p:nvSpPr>
          <p:spPr>
            <a:xfrm>
              <a:off x="6744049" y="2026865"/>
              <a:ext cx="182880" cy="182880"/>
            </a:xfrm>
            <a:prstGeom prst="ellipse">
              <a:avLst/>
            </a:prstGeom>
            <a:noFill/>
            <a:ln w="952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it-IT" sz="800" kern="0">
                <a:solidFill>
                  <a:schemeClr val="tx1"/>
                </a:solidFill>
              </a:endParaRPr>
            </a:p>
          </p:txBody>
        </p:sp>
        <p:sp>
          <p:nvSpPr>
            <p:cNvPr id="73" name="TextBox 72">
              <a:extLst>
                <a:ext uri="{FF2B5EF4-FFF2-40B4-BE49-F238E27FC236}">
                  <a16:creationId xmlns:a16="http://schemas.microsoft.com/office/drawing/2014/main" id="{B65870D9-A018-880C-DCD3-227EA0EFCB83}"/>
                </a:ext>
              </a:extLst>
            </p:cNvPr>
            <p:cNvSpPr txBox="1"/>
            <p:nvPr/>
          </p:nvSpPr>
          <p:spPr>
            <a:xfrm>
              <a:off x="6784264" y="2051287"/>
              <a:ext cx="203345" cy="123111"/>
            </a:xfrm>
            <a:prstGeom prst="rect">
              <a:avLst/>
            </a:prstGeom>
            <a:noFill/>
          </p:spPr>
          <p:txBody>
            <a:bodyPr wrap="square" lIns="0" tIns="0" rIns="0" bIns="0" rtlCol="0">
              <a:spAutoFit/>
            </a:bodyPr>
            <a:lstStyle/>
            <a:p>
              <a:pPr algn="l"/>
              <a:r>
                <a:rPr lang="it-IT" sz="800" kern="0">
                  <a:solidFill>
                    <a:srgbClr val="EF4E45"/>
                  </a:solidFill>
                </a:rPr>
                <a:t> 2</a:t>
              </a:r>
            </a:p>
          </p:txBody>
        </p:sp>
      </p:grpSp>
      <p:grpSp>
        <p:nvGrpSpPr>
          <p:cNvPr id="74" name="Group 73">
            <a:extLst>
              <a:ext uri="{FF2B5EF4-FFF2-40B4-BE49-F238E27FC236}">
                <a16:creationId xmlns:a16="http://schemas.microsoft.com/office/drawing/2014/main" id="{8E841B0E-FF1A-CFA1-93AD-C488CBEB2482}"/>
              </a:ext>
            </a:extLst>
          </p:cNvPr>
          <p:cNvGrpSpPr/>
          <p:nvPr/>
        </p:nvGrpSpPr>
        <p:grpSpPr>
          <a:xfrm>
            <a:off x="9320654" y="2608325"/>
            <a:ext cx="238270" cy="182880"/>
            <a:chOff x="6765211" y="2337227"/>
            <a:chExt cx="238270" cy="182880"/>
          </a:xfrm>
        </p:grpSpPr>
        <p:sp>
          <p:nvSpPr>
            <p:cNvPr id="75" name="Oval 74">
              <a:extLst>
                <a:ext uri="{FF2B5EF4-FFF2-40B4-BE49-F238E27FC236}">
                  <a16:creationId xmlns:a16="http://schemas.microsoft.com/office/drawing/2014/main" id="{6263B45F-EAC0-AAD8-1C51-CE8152943CC8}"/>
                </a:ext>
              </a:extLst>
            </p:cNvPr>
            <p:cNvSpPr/>
            <p:nvPr/>
          </p:nvSpPr>
          <p:spPr>
            <a:xfrm>
              <a:off x="6765211" y="2337227"/>
              <a:ext cx="182880" cy="182880"/>
            </a:xfrm>
            <a:prstGeom prst="ellipse">
              <a:avLst/>
            </a:prstGeom>
            <a:solidFill>
              <a:schemeClr val="bg1"/>
            </a:solidFill>
            <a:ln w="9525">
              <a:solidFill>
                <a:srgbClr val="EF4E45"/>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it-IT" sz="800" kern="0">
                <a:solidFill>
                  <a:srgbClr val="FF0000"/>
                </a:solidFill>
              </a:endParaRPr>
            </a:p>
          </p:txBody>
        </p:sp>
        <p:sp>
          <p:nvSpPr>
            <p:cNvPr id="76" name="TextBox 75">
              <a:extLst>
                <a:ext uri="{FF2B5EF4-FFF2-40B4-BE49-F238E27FC236}">
                  <a16:creationId xmlns:a16="http://schemas.microsoft.com/office/drawing/2014/main" id="{9A56FA6A-2182-234E-D469-F02AAF0BDF43}"/>
                </a:ext>
              </a:extLst>
            </p:cNvPr>
            <p:cNvSpPr txBox="1"/>
            <p:nvPr/>
          </p:nvSpPr>
          <p:spPr>
            <a:xfrm>
              <a:off x="6800136" y="2369913"/>
              <a:ext cx="203345" cy="123111"/>
            </a:xfrm>
            <a:prstGeom prst="rect">
              <a:avLst/>
            </a:prstGeom>
            <a:noFill/>
            <a:ln>
              <a:noFill/>
            </a:ln>
          </p:spPr>
          <p:txBody>
            <a:bodyPr wrap="square" lIns="0" tIns="0" rIns="0" bIns="0" rtlCol="0">
              <a:spAutoFit/>
            </a:bodyPr>
            <a:lstStyle>
              <a:defPPr>
                <a:defRPr lang="en-US"/>
              </a:defPPr>
              <a:lvl1pPr>
                <a:defRPr sz="800" kern="0">
                  <a:solidFill>
                    <a:srgbClr val="00AC41"/>
                  </a:solidFill>
                </a:defRPr>
              </a:lvl1pPr>
            </a:lstStyle>
            <a:p>
              <a:r>
                <a:rPr lang="it-IT">
                  <a:solidFill>
                    <a:srgbClr val="FF0000"/>
                  </a:solidFill>
                </a:rPr>
                <a:t> 3</a:t>
              </a:r>
            </a:p>
          </p:txBody>
        </p:sp>
      </p:grpSp>
      <p:sp>
        <p:nvSpPr>
          <p:cNvPr id="78" name="Oval 77">
            <a:extLst>
              <a:ext uri="{FF2B5EF4-FFF2-40B4-BE49-F238E27FC236}">
                <a16:creationId xmlns:a16="http://schemas.microsoft.com/office/drawing/2014/main" id="{7792F901-2EF6-1AC4-71E7-BDA91C057B56}"/>
              </a:ext>
            </a:extLst>
          </p:cNvPr>
          <p:cNvSpPr/>
          <p:nvPr/>
        </p:nvSpPr>
        <p:spPr>
          <a:xfrm>
            <a:off x="9320654" y="2899873"/>
            <a:ext cx="182880" cy="182880"/>
          </a:xfrm>
          <a:prstGeom prst="ellipse">
            <a:avLst/>
          </a:prstGeom>
          <a:solidFill>
            <a:schemeClr val="bg1"/>
          </a:solidFill>
          <a:ln w="9525">
            <a:solidFill>
              <a:srgbClr val="FF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FF8C00"/>
                </a:solidFill>
              </a:rPr>
              <a:t>4</a:t>
            </a:r>
          </a:p>
        </p:txBody>
      </p:sp>
      <p:sp>
        <p:nvSpPr>
          <p:cNvPr id="79" name="TextBox 78">
            <a:extLst>
              <a:ext uri="{FF2B5EF4-FFF2-40B4-BE49-F238E27FC236}">
                <a16:creationId xmlns:a16="http://schemas.microsoft.com/office/drawing/2014/main" id="{F439366A-83FD-F768-B556-2588C9005266}"/>
              </a:ext>
            </a:extLst>
          </p:cNvPr>
          <p:cNvSpPr txBox="1"/>
          <p:nvPr/>
        </p:nvSpPr>
        <p:spPr>
          <a:xfrm>
            <a:off x="9604907" y="2936893"/>
            <a:ext cx="2338971" cy="123111"/>
          </a:xfrm>
          <a:prstGeom prst="rect">
            <a:avLst/>
          </a:prstGeom>
          <a:noFill/>
        </p:spPr>
        <p:txBody>
          <a:bodyPr wrap="square" lIns="0" tIns="0" rIns="0" bIns="0" rtlCol="0">
            <a:spAutoFit/>
          </a:bodyPr>
          <a:lstStyle/>
          <a:p>
            <a:pPr algn="l"/>
            <a:r>
              <a:rPr lang="en-US" sz="800" kern="0">
                <a:solidFill>
                  <a:srgbClr val="FF8C00"/>
                </a:solidFill>
              </a:rPr>
              <a:t>Use of ECAI ratings for the "Corporate" segment</a:t>
            </a:r>
            <a:endParaRPr lang="it-IT" sz="800" kern="0">
              <a:solidFill>
                <a:srgbClr val="FF8C00"/>
              </a:solidFill>
            </a:endParaRPr>
          </a:p>
        </p:txBody>
      </p:sp>
      <p:sp>
        <p:nvSpPr>
          <p:cNvPr id="80" name="Oval 79">
            <a:extLst>
              <a:ext uri="{FF2B5EF4-FFF2-40B4-BE49-F238E27FC236}">
                <a16:creationId xmlns:a16="http://schemas.microsoft.com/office/drawing/2014/main" id="{C2CD36E2-69DA-CD7B-1667-414DFB0E3983}"/>
              </a:ext>
            </a:extLst>
          </p:cNvPr>
          <p:cNvSpPr/>
          <p:nvPr/>
        </p:nvSpPr>
        <p:spPr>
          <a:xfrm>
            <a:off x="9320654" y="3164843"/>
            <a:ext cx="182880" cy="182880"/>
          </a:xfrm>
          <a:prstGeom prst="ellipse">
            <a:avLst/>
          </a:prstGeom>
          <a:solidFill>
            <a:schemeClr val="bg1"/>
          </a:solidFill>
          <a:ln w="9525">
            <a:solidFill>
              <a:srgbClr val="FF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FF8C00"/>
                </a:solidFill>
              </a:rPr>
              <a:t>5</a:t>
            </a:r>
          </a:p>
        </p:txBody>
      </p:sp>
      <p:sp>
        <p:nvSpPr>
          <p:cNvPr id="81" name="TextBox 80">
            <a:extLst>
              <a:ext uri="{FF2B5EF4-FFF2-40B4-BE49-F238E27FC236}">
                <a16:creationId xmlns:a16="http://schemas.microsoft.com/office/drawing/2014/main" id="{31F218D6-B6FF-3971-6CA4-F9E8739E6F81}"/>
              </a:ext>
            </a:extLst>
          </p:cNvPr>
          <p:cNvSpPr txBox="1"/>
          <p:nvPr/>
        </p:nvSpPr>
        <p:spPr>
          <a:xfrm>
            <a:off x="9604907" y="3175602"/>
            <a:ext cx="2720382" cy="123111"/>
          </a:xfrm>
          <a:prstGeom prst="rect">
            <a:avLst/>
          </a:prstGeom>
          <a:noFill/>
        </p:spPr>
        <p:txBody>
          <a:bodyPr wrap="square" lIns="0" tIns="0" rIns="0" bIns="0" rtlCol="0">
            <a:spAutoFit/>
          </a:bodyPr>
          <a:lstStyle/>
          <a:p>
            <a:pPr algn="l"/>
            <a:r>
              <a:rPr lang="en-US" sz="800" kern="0">
                <a:solidFill>
                  <a:srgbClr val="FF8C00"/>
                </a:solidFill>
              </a:rPr>
              <a:t>Use of ECAI ratings for the "Supervised Entities" segment</a:t>
            </a:r>
            <a:endParaRPr lang="it-IT" sz="800" kern="0">
              <a:solidFill>
                <a:srgbClr val="FF8C00"/>
              </a:solidFill>
            </a:endParaRPr>
          </a:p>
        </p:txBody>
      </p:sp>
      <p:sp>
        <p:nvSpPr>
          <p:cNvPr id="83" name="TextBox 82">
            <a:extLst>
              <a:ext uri="{FF2B5EF4-FFF2-40B4-BE49-F238E27FC236}">
                <a16:creationId xmlns:a16="http://schemas.microsoft.com/office/drawing/2014/main" id="{8DCE8E8A-A679-57C5-13CE-87C6A041117E}"/>
              </a:ext>
            </a:extLst>
          </p:cNvPr>
          <p:cNvSpPr txBox="1"/>
          <p:nvPr/>
        </p:nvSpPr>
        <p:spPr>
          <a:xfrm>
            <a:off x="9604907" y="3459775"/>
            <a:ext cx="2192521" cy="123111"/>
          </a:xfrm>
          <a:prstGeom prst="rect">
            <a:avLst/>
          </a:prstGeom>
          <a:noFill/>
        </p:spPr>
        <p:txBody>
          <a:bodyPr wrap="square" lIns="0" tIns="0" rIns="0" bIns="0" rtlCol="0">
            <a:spAutoFit/>
          </a:bodyPr>
          <a:lstStyle/>
          <a:p>
            <a:pPr algn="l"/>
            <a:r>
              <a:rPr lang="it-IT" sz="800" kern="0">
                <a:solidFill>
                  <a:srgbClr val="00AC41"/>
                </a:solidFill>
              </a:rPr>
              <a:t>Forcing </a:t>
            </a:r>
            <a:r>
              <a:rPr lang="it-IT" sz="800" kern="0" err="1">
                <a:solidFill>
                  <a:srgbClr val="00AC41"/>
                </a:solidFill>
              </a:rPr>
              <a:t>eligibility</a:t>
            </a:r>
            <a:r>
              <a:rPr lang="it-IT" sz="800" kern="0">
                <a:solidFill>
                  <a:srgbClr val="00AC41"/>
                </a:solidFill>
              </a:rPr>
              <a:t> </a:t>
            </a:r>
            <a:r>
              <a:rPr lang="it-IT" sz="800" kern="0" err="1">
                <a:solidFill>
                  <a:srgbClr val="00AC41"/>
                </a:solidFill>
              </a:rPr>
              <a:t>questionnaires</a:t>
            </a:r>
            <a:r>
              <a:rPr lang="it-IT" sz="800" kern="0">
                <a:solidFill>
                  <a:srgbClr val="00AC41"/>
                </a:solidFill>
              </a:rPr>
              <a:t> for </a:t>
            </a:r>
            <a:r>
              <a:rPr lang="it-IT" sz="800" kern="0" err="1">
                <a:solidFill>
                  <a:srgbClr val="00AC41"/>
                </a:solidFill>
              </a:rPr>
              <a:t>real</a:t>
            </a:r>
            <a:r>
              <a:rPr lang="it-IT" sz="800" kern="0">
                <a:solidFill>
                  <a:srgbClr val="00AC41"/>
                </a:solidFill>
              </a:rPr>
              <a:t> estate</a:t>
            </a:r>
          </a:p>
        </p:txBody>
      </p:sp>
      <p:sp>
        <p:nvSpPr>
          <p:cNvPr id="84" name="Oval 83">
            <a:extLst>
              <a:ext uri="{FF2B5EF4-FFF2-40B4-BE49-F238E27FC236}">
                <a16:creationId xmlns:a16="http://schemas.microsoft.com/office/drawing/2014/main" id="{B2952D81-B60B-0A37-D4E7-016BA61D8536}"/>
              </a:ext>
            </a:extLst>
          </p:cNvPr>
          <p:cNvSpPr/>
          <p:nvPr/>
        </p:nvSpPr>
        <p:spPr>
          <a:xfrm>
            <a:off x="9320654" y="3694945"/>
            <a:ext cx="182880" cy="182880"/>
          </a:xfrm>
          <a:prstGeom prst="ellipse">
            <a:avLst/>
          </a:prstGeom>
          <a:solidFill>
            <a:schemeClr val="bg1"/>
          </a:solidFill>
          <a:ln w="9525">
            <a:solidFill>
              <a:srgbClr val="41A4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00AC41"/>
                </a:solidFill>
              </a:rPr>
              <a:t>7</a:t>
            </a:r>
          </a:p>
        </p:txBody>
      </p:sp>
      <p:sp>
        <p:nvSpPr>
          <p:cNvPr id="85" name="TextBox 84">
            <a:extLst>
              <a:ext uri="{FF2B5EF4-FFF2-40B4-BE49-F238E27FC236}">
                <a16:creationId xmlns:a16="http://schemas.microsoft.com/office/drawing/2014/main" id="{4CBA12A6-A450-4143-3082-E67134F2AF6B}"/>
              </a:ext>
            </a:extLst>
          </p:cNvPr>
          <p:cNvSpPr txBox="1"/>
          <p:nvPr/>
        </p:nvSpPr>
        <p:spPr>
          <a:xfrm>
            <a:off x="9604907" y="3717377"/>
            <a:ext cx="2434777" cy="123111"/>
          </a:xfrm>
          <a:prstGeom prst="rect">
            <a:avLst/>
          </a:prstGeom>
          <a:noFill/>
        </p:spPr>
        <p:txBody>
          <a:bodyPr wrap="square" lIns="0" tIns="0" rIns="0" bIns="0" rtlCol="0">
            <a:spAutoFit/>
          </a:bodyPr>
          <a:lstStyle/>
          <a:p>
            <a:pPr algn="l"/>
            <a:r>
              <a:rPr lang="it-IT" sz="800" kern="0">
                <a:solidFill>
                  <a:srgbClr val="00AC41"/>
                </a:solidFill>
              </a:rPr>
              <a:t>Update of </a:t>
            </a:r>
            <a:r>
              <a:rPr lang="it-IT" sz="800" kern="0" err="1">
                <a:solidFill>
                  <a:srgbClr val="00AC41"/>
                </a:solidFill>
              </a:rPr>
              <a:t>financial</a:t>
            </a:r>
            <a:r>
              <a:rPr lang="it-IT" sz="800" kern="0">
                <a:solidFill>
                  <a:srgbClr val="00AC41"/>
                </a:solidFill>
              </a:rPr>
              <a:t> data</a:t>
            </a:r>
          </a:p>
        </p:txBody>
      </p:sp>
      <p:sp>
        <p:nvSpPr>
          <p:cNvPr id="88" name="Oval 87">
            <a:extLst>
              <a:ext uri="{FF2B5EF4-FFF2-40B4-BE49-F238E27FC236}">
                <a16:creationId xmlns:a16="http://schemas.microsoft.com/office/drawing/2014/main" id="{07792668-C729-B16B-C864-F333154D22F8}"/>
              </a:ext>
            </a:extLst>
          </p:cNvPr>
          <p:cNvSpPr/>
          <p:nvPr/>
        </p:nvSpPr>
        <p:spPr>
          <a:xfrm>
            <a:off x="9320654" y="3996345"/>
            <a:ext cx="182880" cy="182880"/>
          </a:xfrm>
          <a:prstGeom prst="ellipse">
            <a:avLst/>
          </a:prstGeom>
          <a:solidFill>
            <a:schemeClr val="bg1"/>
          </a:solidFill>
          <a:ln w="9525">
            <a:solidFill>
              <a:srgbClr val="00AC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00AC41"/>
                </a:solidFill>
              </a:rPr>
              <a:t>8</a:t>
            </a:r>
          </a:p>
        </p:txBody>
      </p:sp>
      <p:sp>
        <p:nvSpPr>
          <p:cNvPr id="89" name="TextBox 88">
            <a:extLst>
              <a:ext uri="{FF2B5EF4-FFF2-40B4-BE49-F238E27FC236}">
                <a16:creationId xmlns:a16="http://schemas.microsoft.com/office/drawing/2014/main" id="{D2BEC459-037A-35E4-E630-2F7732FE34B7}"/>
              </a:ext>
            </a:extLst>
          </p:cNvPr>
          <p:cNvSpPr txBox="1"/>
          <p:nvPr/>
        </p:nvSpPr>
        <p:spPr>
          <a:xfrm>
            <a:off x="9604907" y="4029409"/>
            <a:ext cx="2192521" cy="123111"/>
          </a:xfrm>
          <a:prstGeom prst="rect">
            <a:avLst/>
          </a:prstGeom>
          <a:noFill/>
        </p:spPr>
        <p:txBody>
          <a:bodyPr wrap="square" lIns="0" tIns="0" rIns="0" bIns="0" rtlCol="0">
            <a:spAutoFit/>
          </a:bodyPr>
          <a:lstStyle/>
          <a:p>
            <a:pPr algn="l"/>
            <a:r>
              <a:rPr lang="en-US" sz="800" kern="0" dirty="0">
                <a:solidFill>
                  <a:srgbClr val="00AC41"/>
                </a:solidFill>
              </a:rPr>
              <a:t>Review of rating grades for Financial Institutions </a:t>
            </a:r>
            <a:endParaRPr lang="it-IT" sz="800" kern="0" dirty="0">
              <a:solidFill>
                <a:srgbClr val="00AC41"/>
              </a:solidFill>
            </a:endParaRPr>
          </a:p>
        </p:txBody>
      </p:sp>
      <p:sp>
        <p:nvSpPr>
          <p:cNvPr id="90" name="Oval 89">
            <a:extLst>
              <a:ext uri="{FF2B5EF4-FFF2-40B4-BE49-F238E27FC236}">
                <a16:creationId xmlns:a16="http://schemas.microsoft.com/office/drawing/2014/main" id="{78F2BAB5-5CCA-5231-DD33-3EFDCF55D952}"/>
              </a:ext>
            </a:extLst>
          </p:cNvPr>
          <p:cNvSpPr/>
          <p:nvPr/>
        </p:nvSpPr>
        <p:spPr>
          <a:xfrm>
            <a:off x="9320654" y="4297951"/>
            <a:ext cx="182880" cy="182880"/>
          </a:xfrm>
          <a:prstGeom prst="ellipse">
            <a:avLst/>
          </a:prstGeom>
          <a:solidFill>
            <a:schemeClr val="bg1"/>
          </a:solidFill>
          <a:ln w="9525">
            <a:solidFill>
              <a:srgbClr val="00AC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00AC41"/>
                </a:solidFill>
              </a:rPr>
              <a:t>9</a:t>
            </a:r>
          </a:p>
        </p:txBody>
      </p:sp>
      <p:sp>
        <p:nvSpPr>
          <p:cNvPr id="91" name="TextBox 90">
            <a:extLst>
              <a:ext uri="{FF2B5EF4-FFF2-40B4-BE49-F238E27FC236}">
                <a16:creationId xmlns:a16="http://schemas.microsoft.com/office/drawing/2014/main" id="{4D1BABE3-7A22-C2B7-7D39-733CFFB7F69E}"/>
              </a:ext>
            </a:extLst>
          </p:cNvPr>
          <p:cNvSpPr txBox="1"/>
          <p:nvPr/>
        </p:nvSpPr>
        <p:spPr>
          <a:xfrm>
            <a:off x="9604907" y="4315082"/>
            <a:ext cx="2192521" cy="123111"/>
          </a:xfrm>
          <a:prstGeom prst="rect">
            <a:avLst/>
          </a:prstGeom>
          <a:noFill/>
        </p:spPr>
        <p:txBody>
          <a:bodyPr wrap="square" lIns="0" tIns="0" rIns="0" bIns="0" rtlCol="0">
            <a:spAutoFit/>
          </a:bodyPr>
          <a:lstStyle/>
          <a:p>
            <a:pPr algn="l"/>
            <a:r>
              <a:rPr lang="en-US" sz="800" kern="0">
                <a:solidFill>
                  <a:srgbClr val="00AC41"/>
                </a:solidFill>
              </a:rPr>
              <a:t>Forcing segmentation from "Corporate" to "Retail"</a:t>
            </a:r>
            <a:endParaRPr lang="it-IT" sz="800" kern="0">
              <a:solidFill>
                <a:srgbClr val="00AC41"/>
              </a:solidFill>
            </a:endParaRPr>
          </a:p>
        </p:txBody>
      </p:sp>
      <p:sp>
        <p:nvSpPr>
          <p:cNvPr id="93" name="TextBox 92">
            <a:extLst>
              <a:ext uri="{FF2B5EF4-FFF2-40B4-BE49-F238E27FC236}">
                <a16:creationId xmlns:a16="http://schemas.microsoft.com/office/drawing/2014/main" id="{DC0FC9E4-26B1-C1F7-33A1-B0F8C142E276}"/>
              </a:ext>
            </a:extLst>
          </p:cNvPr>
          <p:cNvSpPr txBox="1"/>
          <p:nvPr/>
        </p:nvSpPr>
        <p:spPr>
          <a:xfrm>
            <a:off x="9604907" y="4619464"/>
            <a:ext cx="2434777" cy="123111"/>
          </a:xfrm>
          <a:prstGeom prst="rect">
            <a:avLst/>
          </a:prstGeom>
          <a:noFill/>
        </p:spPr>
        <p:txBody>
          <a:bodyPr wrap="square" lIns="0" tIns="0" rIns="0" bIns="0" rtlCol="0">
            <a:spAutoFit/>
          </a:bodyPr>
          <a:lstStyle/>
          <a:p>
            <a:pPr algn="l"/>
            <a:r>
              <a:rPr lang="en-US" sz="800" kern="0">
                <a:solidFill>
                  <a:srgbClr val="00AC41"/>
                </a:solidFill>
              </a:rPr>
              <a:t>Application of SME SF for balance sheet recovery</a:t>
            </a:r>
            <a:endParaRPr lang="it-IT" sz="800" kern="0">
              <a:solidFill>
                <a:srgbClr val="00AC41"/>
              </a:solidFill>
            </a:endParaRPr>
          </a:p>
        </p:txBody>
      </p:sp>
      <p:sp>
        <p:nvSpPr>
          <p:cNvPr id="95" name="TextBox 94">
            <a:extLst>
              <a:ext uri="{FF2B5EF4-FFF2-40B4-BE49-F238E27FC236}">
                <a16:creationId xmlns:a16="http://schemas.microsoft.com/office/drawing/2014/main" id="{51B4985A-5F30-26FB-DDC7-C1963DCD5094}"/>
              </a:ext>
            </a:extLst>
          </p:cNvPr>
          <p:cNvSpPr txBox="1"/>
          <p:nvPr/>
        </p:nvSpPr>
        <p:spPr>
          <a:xfrm>
            <a:off x="9604907" y="5163809"/>
            <a:ext cx="2760873" cy="123111"/>
          </a:xfrm>
          <a:prstGeom prst="rect">
            <a:avLst/>
          </a:prstGeom>
          <a:noFill/>
        </p:spPr>
        <p:txBody>
          <a:bodyPr wrap="square" lIns="0" tIns="0" rIns="0" bIns="0" rtlCol="0">
            <a:spAutoFit/>
          </a:bodyPr>
          <a:lstStyle/>
          <a:p>
            <a:r>
              <a:rPr lang="en-US" sz="800" kern="0">
                <a:solidFill>
                  <a:srgbClr val="00AC41"/>
                </a:solidFill>
              </a:rPr>
              <a:t>Extension of policy for eligibility of personal guarantees</a:t>
            </a:r>
            <a:endParaRPr lang="it-IT" sz="800" kern="0">
              <a:solidFill>
                <a:srgbClr val="00AC41"/>
              </a:solidFill>
            </a:endParaRPr>
          </a:p>
        </p:txBody>
      </p:sp>
      <p:sp>
        <p:nvSpPr>
          <p:cNvPr id="96" name="TextBox 95">
            <a:extLst>
              <a:ext uri="{FF2B5EF4-FFF2-40B4-BE49-F238E27FC236}">
                <a16:creationId xmlns:a16="http://schemas.microsoft.com/office/drawing/2014/main" id="{F13583D3-4062-71B5-F4AA-268720012200}"/>
              </a:ext>
            </a:extLst>
          </p:cNvPr>
          <p:cNvSpPr txBox="1"/>
          <p:nvPr/>
        </p:nvSpPr>
        <p:spPr>
          <a:xfrm>
            <a:off x="9604907" y="4886291"/>
            <a:ext cx="2602462" cy="123111"/>
          </a:xfrm>
          <a:prstGeom prst="rect">
            <a:avLst/>
          </a:prstGeom>
          <a:noFill/>
        </p:spPr>
        <p:txBody>
          <a:bodyPr wrap="square" lIns="0" tIns="0" rIns="0" bIns="0" rtlCol="0">
            <a:spAutoFit/>
          </a:bodyPr>
          <a:lstStyle/>
          <a:p>
            <a:pPr algn="l"/>
            <a:r>
              <a:rPr lang="en-US" sz="800" kern="0">
                <a:solidFill>
                  <a:srgbClr val="00AC41"/>
                </a:solidFill>
              </a:rPr>
              <a:t>Recognition of offset agreements for derivatives</a:t>
            </a:r>
            <a:endParaRPr lang="it-IT" sz="800" kern="0">
              <a:solidFill>
                <a:srgbClr val="00AC41"/>
              </a:solidFill>
            </a:endParaRPr>
          </a:p>
        </p:txBody>
      </p:sp>
      <p:sp>
        <p:nvSpPr>
          <p:cNvPr id="97" name="TextBox 96">
            <a:extLst>
              <a:ext uri="{FF2B5EF4-FFF2-40B4-BE49-F238E27FC236}">
                <a16:creationId xmlns:a16="http://schemas.microsoft.com/office/drawing/2014/main" id="{8FB15CDA-A4E4-4F2B-C5E0-EF4A36365367}"/>
              </a:ext>
            </a:extLst>
          </p:cNvPr>
          <p:cNvSpPr txBox="1"/>
          <p:nvPr/>
        </p:nvSpPr>
        <p:spPr>
          <a:xfrm>
            <a:off x="9604907" y="5429272"/>
            <a:ext cx="2192521" cy="123111"/>
          </a:xfrm>
          <a:prstGeom prst="rect">
            <a:avLst/>
          </a:prstGeom>
          <a:noFill/>
        </p:spPr>
        <p:txBody>
          <a:bodyPr wrap="square" lIns="0" tIns="0" rIns="0" bIns="0" rtlCol="0">
            <a:spAutoFit/>
          </a:bodyPr>
          <a:lstStyle/>
          <a:p>
            <a:pPr algn="l"/>
            <a:r>
              <a:rPr lang="en-US" sz="800" kern="0">
                <a:solidFill>
                  <a:srgbClr val="00AC41"/>
                </a:solidFill>
              </a:rPr>
              <a:t>Recognition of collateral for OTC derivatives</a:t>
            </a:r>
            <a:endParaRPr lang="it-IT" sz="800" kern="0">
              <a:solidFill>
                <a:srgbClr val="00AC41"/>
              </a:solidFill>
            </a:endParaRPr>
          </a:p>
        </p:txBody>
      </p:sp>
      <p:grpSp>
        <p:nvGrpSpPr>
          <p:cNvPr id="98" name="Group 97">
            <a:extLst>
              <a:ext uri="{FF2B5EF4-FFF2-40B4-BE49-F238E27FC236}">
                <a16:creationId xmlns:a16="http://schemas.microsoft.com/office/drawing/2014/main" id="{AF30E42F-B780-8195-960A-F63C861E9789}"/>
              </a:ext>
            </a:extLst>
          </p:cNvPr>
          <p:cNvGrpSpPr/>
          <p:nvPr/>
        </p:nvGrpSpPr>
        <p:grpSpPr>
          <a:xfrm>
            <a:off x="9320654" y="3442704"/>
            <a:ext cx="232980" cy="182880"/>
            <a:chOff x="6765211" y="1726271"/>
            <a:chExt cx="232980" cy="182880"/>
          </a:xfrm>
        </p:grpSpPr>
        <p:sp>
          <p:nvSpPr>
            <p:cNvPr id="99" name="Oval 98">
              <a:extLst>
                <a:ext uri="{FF2B5EF4-FFF2-40B4-BE49-F238E27FC236}">
                  <a16:creationId xmlns:a16="http://schemas.microsoft.com/office/drawing/2014/main" id="{DE43E7AB-3570-40B7-E4DA-87D5EA5340D1}"/>
                </a:ext>
              </a:extLst>
            </p:cNvPr>
            <p:cNvSpPr/>
            <p:nvPr/>
          </p:nvSpPr>
          <p:spPr>
            <a:xfrm>
              <a:off x="6765211" y="1726271"/>
              <a:ext cx="182880" cy="182880"/>
            </a:xfrm>
            <a:prstGeom prst="ellipse">
              <a:avLst/>
            </a:prstGeom>
            <a:solidFill>
              <a:schemeClr val="bg1"/>
            </a:solidFill>
            <a:ln w="9525">
              <a:solidFill>
                <a:srgbClr val="00AC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it-IT" sz="800" kern="0">
                <a:solidFill>
                  <a:schemeClr val="tx1"/>
                </a:solidFill>
              </a:endParaRPr>
            </a:p>
          </p:txBody>
        </p:sp>
        <p:sp>
          <p:nvSpPr>
            <p:cNvPr id="100" name="TextBox 99">
              <a:extLst>
                <a:ext uri="{FF2B5EF4-FFF2-40B4-BE49-F238E27FC236}">
                  <a16:creationId xmlns:a16="http://schemas.microsoft.com/office/drawing/2014/main" id="{4BCDB20C-34C0-AEDF-D69B-9BC5132D0CEB}"/>
                </a:ext>
              </a:extLst>
            </p:cNvPr>
            <p:cNvSpPr txBox="1"/>
            <p:nvPr/>
          </p:nvSpPr>
          <p:spPr>
            <a:xfrm>
              <a:off x="6794846" y="1757042"/>
              <a:ext cx="203345" cy="123111"/>
            </a:xfrm>
            <a:prstGeom prst="rect">
              <a:avLst/>
            </a:prstGeom>
            <a:noFill/>
          </p:spPr>
          <p:txBody>
            <a:bodyPr wrap="square" lIns="0" tIns="0" rIns="0" bIns="0" rtlCol="0">
              <a:spAutoFit/>
            </a:bodyPr>
            <a:lstStyle>
              <a:defPPr>
                <a:defRPr lang="en-US"/>
              </a:defPPr>
              <a:lvl1pPr>
                <a:defRPr sz="800" kern="0">
                  <a:solidFill>
                    <a:srgbClr val="00AC41"/>
                  </a:solidFill>
                </a:defRPr>
              </a:lvl1pPr>
            </a:lstStyle>
            <a:p>
              <a:r>
                <a:rPr lang="it-IT"/>
                <a:t> 6</a:t>
              </a:r>
            </a:p>
          </p:txBody>
        </p:sp>
      </p:grpSp>
      <p:grpSp>
        <p:nvGrpSpPr>
          <p:cNvPr id="101" name="Group 100">
            <a:extLst>
              <a:ext uri="{FF2B5EF4-FFF2-40B4-BE49-F238E27FC236}">
                <a16:creationId xmlns:a16="http://schemas.microsoft.com/office/drawing/2014/main" id="{9BC665A5-C428-B4E3-8102-24AB4DCD36DA}"/>
              </a:ext>
            </a:extLst>
          </p:cNvPr>
          <p:cNvGrpSpPr/>
          <p:nvPr/>
        </p:nvGrpSpPr>
        <p:grpSpPr>
          <a:xfrm>
            <a:off x="9320654" y="5154101"/>
            <a:ext cx="300263" cy="182880"/>
            <a:chOff x="6744049" y="5388005"/>
            <a:chExt cx="300263" cy="182880"/>
          </a:xfrm>
        </p:grpSpPr>
        <p:sp>
          <p:nvSpPr>
            <p:cNvPr id="102" name="Oval 101">
              <a:extLst>
                <a:ext uri="{FF2B5EF4-FFF2-40B4-BE49-F238E27FC236}">
                  <a16:creationId xmlns:a16="http://schemas.microsoft.com/office/drawing/2014/main" id="{DE1C2BF8-AE92-2C47-544A-0FAB66A6907A}"/>
                </a:ext>
              </a:extLst>
            </p:cNvPr>
            <p:cNvSpPr/>
            <p:nvPr/>
          </p:nvSpPr>
          <p:spPr>
            <a:xfrm>
              <a:off x="6744049" y="5388005"/>
              <a:ext cx="182880" cy="182880"/>
            </a:xfrm>
            <a:prstGeom prst="ellipse">
              <a:avLst/>
            </a:prstGeom>
            <a:solidFill>
              <a:schemeClr val="bg1"/>
            </a:solidFill>
            <a:ln w="9525">
              <a:solidFill>
                <a:srgbClr val="00AC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it-IT" sz="800" kern="0">
                <a:solidFill>
                  <a:srgbClr val="00AC41"/>
                </a:solidFill>
              </a:endParaRPr>
            </a:p>
          </p:txBody>
        </p:sp>
        <p:sp>
          <p:nvSpPr>
            <p:cNvPr id="103" name="TextBox 102">
              <a:extLst>
                <a:ext uri="{FF2B5EF4-FFF2-40B4-BE49-F238E27FC236}">
                  <a16:creationId xmlns:a16="http://schemas.microsoft.com/office/drawing/2014/main" id="{22A331D5-5BE8-3835-05A6-C4279CE6F77D}"/>
                </a:ext>
              </a:extLst>
            </p:cNvPr>
            <p:cNvSpPr txBox="1"/>
            <p:nvPr/>
          </p:nvSpPr>
          <p:spPr>
            <a:xfrm flipH="1">
              <a:off x="6786379" y="5422157"/>
              <a:ext cx="257933" cy="123111"/>
            </a:xfrm>
            <a:prstGeom prst="rect">
              <a:avLst/>
            </a:prstGeom>
            <a:noFill/>
          </p:spPr>
          <p:txBody>
            <a:bodyPr wrap="square" lIns="0" tIns="0" rIns="0" bIns="0" rtlCol="0">
              <a:spAutoFit/>
            </a:bodyPr>
            <a:lstStyle/>
            <a:p>
              <a:pPr algn="l"/>
              <a:r>
                <a:rPr lang="it-IT" sz="800" kern="0">
                  <a:solidFill>
                    <a:srgbClr val="00AC41"/>
                  </a:solidFill>
                </a:rPr>
                <a:t>12</a:t>
              </a:r>
            </a:p>
          </p:txBody>
        </p:sp>
      </p:grpSp>
      <p:grpSp>
        <p:nvGrpSpPr>
          <p:cNvPr id="104" name="Group 103">
            <a:extLst>
              <a:ext uri="{FF2B5EF4-FFF2-40B4-BE49-F238E27FC236}">
                <a16:creationId xmlns:a16="http://schemas.microsoft.com/office/drawing/2014/main" id="{FA81ADA8-3543-E12B-4CFB-0F3B4578C1E5}"/>
              </a:ext>
            </a:extLst>
          </p:cNvPr>
          <p:cNvGrpSpPr/>
          <p:nvPr/>
        </p:nvGrpSpPr>
        <p:grpSpPr>
          <a:xfrm>
            <a:off x="9320654" y="5412225"/>
            <a:ext cx="296030" cy="182880"/>
            <a:chOff x="6744049" y="5705270"/>
            <a:chExt cx="296030" cy="182880"/>
          </a:xfrm>
        </p:grpSpPr>
        <p:sp>
          <p:nvSpPr>
            <p:cNvPr id="105" name="Oval 104">
              <a:extLst>
                <a:ext uri="{FF2B5EF4-FFF2-40B4-BE49-F238E27FC236}">
                  <a16:creationId xmlns:a16="http://schemas.microsoft.com/office/drawing/2014/main" id="{168F68B3-EFD9-EDAD-3F4A-B493F85749A9}"/>
                </a:ext>
              </a:extLst>
            </p:cNvPr>
            <p:cNvSpPr/>
            <p:nvPr/>
          </p:nvSpPr>
          <p:spPr>
            <a:xfrm>
              <a:off x="6744049" y="5705270"/>
              <a:ext cx="182880" cy="182880"/>
            </a:xfrm>
            <a:prstGeom prst="ellipse">
              <a:avLst/>
            </a:prstGeom>
            <a:solidFill>
              <a:schemeClr val="bg1"/>
            </a:solidFill>
            <a:ln w="9525">
              <a:solidFill>
                <a:srgbClr val="00AC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it-IT" sz="800" kern="0">
                <a:solidFill>
                  <a:srgbClr val="00AC41"/>
                </a:solidFill>
              </a:endParaRPr>
            </a:p>
          </p:txBody>
        </p:sp>
        <p:sp>
          <p:nvSpPr>
            <p:cNvPr id="106" name="TextBox 105">
              <a:extLst>
                <a:ext uri="{FF2B5EF4-FFF2-40B4-BE49-F238E27FC236}">
                  <a16:creationId xmlns:a16="http://schemas.microsoft.com/office/drawing/2014/main" id="{4CCFFDD9-D900-1E14-AB51-123B708E6F57}"/>
                </a:ext>
              </a:extLst>
            </p:cNvPr>
            <p:cNvSpPr txBox="1"/>
            <p:nvPr/>
          </p:nvSpPr>
          <p:spPr>
            <a:xfrm flipH="1">
              <a:off x="6782146" y="5739653"/>
              <a:ext cx="257933" cy="123111"/>
            </a:xfrm>
            <a:prstGeom prst="rect">
              <a:avLst/>
            </a:prstGeom>
            <a:noFill/>
          </p:spPr>
          <p:txBody>
            <a:bodyPr wrap="square" lIns="0" tIns="0" rIns="0" bIns="0" rtlCol="0">
              <a:spAutoFit/>
            </a:bodyPr>
            <a:lstStyle/>
            <a:p>
              <a:pPr algn="l"/>
              <a:r>
                <a:rPr lang="it-IT" sz="800" kern="0">
                  <a:solidFill>
                    <a:srgbClr val="00AC41"/>
                  </a:solidFill>
                </a:rPr>
                <a:t>13</a:t>
              </a:r>
            </a:p>
          </p:txBody>
        </p:sp>
      </p:grpSp>
      <p:grpSp>
        <p:nvGrpSpPr>
          <p:cNvPr id="3" name="Group 2">
            <a:extLst>
              <a:ext uri="{FF2B5EF4-FFF2-40B4-BE49-F238E27FC236}">
                <a16:creationId xmlns:a16="http://schemas.microsoft.com/office/drawing/2014/main" id="{47A72F41-E206-B7CE-195D-E71BEFC14BE5}"/>
              </a:ext>
            </a:extLst>
          </p:cNvPr>
          <p:cNvGrpSpPr/>
          <p:nvPr/>
        </p:nvGrpSpPr>
        <p:grpSpPr>
          <a:xfrm>
            <a:off x="9316421" y="4606135"/>
            <a:ext cx="300263" cy="182880"/>
            <a:chOff x="6744049" y="5388005"/>
            <a:chExt cx="300263" cy="182880"/>
          </a:xfrm>
        </p:grpSpPr>
        <p:sp>
          <p:nvSpPr>
            <p:cNvPr id="4" name="Oval 3">
              <a:extLst>
                <a:ext uri="{FF2B5EF4-FFF2-40B4-BE49-F238E27FC236}">
                  <a16:creationId xmlns:a16="http://schemas.microsoft.com/office/drawing/2014/main" id="{51EB0C1B-1220-649B-D5A1-00EC5E420A6D}"/>
                </a:ext>
              </a:extLst>
            </p:cNvPr>
            <p:cNvSpPr/>
            <p:nvPr/>
          </p:nvSpPr>
          <p:spPr>
            <a:xfrm>
              <a:off x="6744049" y="5388005"/>
              <a:ext cx="182880" cy="182880"/>
            </a:xfrm>
            <a:prstGeom prst="ellipse">
              <a:avLst/>
            </a:prstGeom>
            <a:solidFill>
              <a:schemeClr val="bg1"/>
            </a:solidFill>
            <a:ln w="9525">
              <a:solidFill>
                <a:srgbClr val="00AC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it-IT" sz="800" kern="0">
                <a:solidFill>
                  <a:srgbClr val="00AC41"/>
                </a:solidFill>
              </a:endParaRPr>
            </a:p>
          </p:txBody>
        </p:sp>
        <p:sp>
          <p:nvSpPr>
            <p:cNvPr id="5" name="TextBox 4">
              <a:extLst>
                <a:ext uri="{FF2B5EF4-FFF2-40B4-BE49-F238E27FC236}">
                  <a16:creationId xmlns:a16="http://schemas.microsoft.com/office/drawing/2014/main" id="{FF80A93A-4C39-C263-BCF3-3F8C2D771A4D}"/>
                </a:ext>
              </a:extLst>
            </p:cNvPr>
            <p:cNvSpPr txBox="1"/>
            <p:nvPr/>
          </p:nvSpPr>
          <p:spPr>
            <a:xfrm flipH="1">
              <a:off x="6786379" y="5422157"/>
              <a:ext cx="257933" cy="123111"/>
            </a:xfrm>
            <a:prstGeom prst="rect">
              <a:avLst/>
            </a:prstGeom>
            <a:noFill/>
          </p:spPr>
          <p:txBody>
            <a:bodyPr wrap="square" lIns="0" tIns="0" rIns="0" bIns="0" rtlCol="0">
              <a:spAutoFit/>
            </a:bodyPr>
            <a:lstStyle/>
            <a:p>
              <a:pPr algn="l"/>
              <a:r>
                <a:rPr lang="it-IT" sz="800" kern="0">
                  <a:solidFill>
                    <a:srgbClr val="00AC41"/>
                  </a:solidFill>
                </a:rPr>
                <a:t>10</a:t>
              </a:r>
            </a:p>
          </p:txBody>
        </p:sp>
      </p:grpSp>
      <p:grpSp>
        <p:nvGrpSpPr>
          <p:cNvPr id="6" name="Group 5">
            <a:extLst>
              <a:ext uri="{FF2B5EF4-FFF2-40B4-BE49-F238E27FC236}">
                <a16:creationId xmlns:a16="http://schemas.microsoft.com/office/drawing/2014/main" id="{9BC63177-2E35-221C-BEED-E3C095060A4C}"/>
              </a:ext>
            </a:extLst>
          </p:cNvPr>
          <p:cNvGrpSpPr/>
          <p:nvPr/>
        </p:nvGrpSpPr>
        <p:grpSpPr>
          <a:xfrm>
            <a:off x="9316421" y="4864259"/>
            <a:ext cx="296030" cy="182880"/>
            <a:chOff x="6744049" y="5705270"/>
            <a:chExt cx="296030" cy="182880"/>
          </a:xfrm>
        </p:grpSpPr>
        <p:sp>
          <p:nvSpPr>
            <p:cNvPr id="7" name="Oval 6">
              <a:extLst>
                <a:ext uri="{FF2B5EF4-FFF2-40B4-BE49-F238E27FC236}">
                  <a16:creationId xmlns:a16="http://schemas.microsoft.com/office/drawing/2014/main" id="{FED9339B-8407-78BE-8038-54AE578241BF}"/>
                </a:ext>
              </a:extLst>
            </p:cNvPr>
            <p:cNvSpPr/>
            <p:nvPr/>
          </p:nvSpPr>
          <p:spPr>
            <a:xfrm>
              <a:off x="6744049" y="5705270"/>
              <a:ext cx="182880" cy="182880"/>
            </a:xfrm>
            <a:prstGeom prst="ellipse">
              <a:avLst/>
            </a:prstGeom>
            <a:solidFill>
              <a:schemeClr val="bg1"/>
            </a:solidFill>
            <a:ln w="9525">
              <a:solidFill>
                <a:srgbClr val="00AC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it-IT" sz="800" kern="0">
                <a:solidFill>
                  <a:srgbClr val="00AC41"/>
                </a:solidFill>
              </a:endParaRPr>
            </a:p>
          </p:txBody>
        </p:sp>
        <p:sp>
          <p:nvSpPr>
            <p:cNvPr id="9" name="TextBox 8">
              <a:extLst>
                <a:ext uri="{FF2B5EF4-FFF2-40B4-BE49-F238E27FC236}">
                  <a16:creationId xmlns:a16="http://schemas.microsoft.com/office/drawing/2014/main" id="{234D8971-AD96-6A92-4A13-18A91B6675F3}"/>
                </a:ext>
              </a:extLst>
            </p:cNvPr>
            <p:cNvSpPr txBox="1"/>
            <p:nvPr/>
          </p:nvSpPr>
          <p:spPr>
            <a:xfrm flipH="1">
              <a:off x="6782146" y="5739653"/>
              <a:ext cx="257933" cy="123111"/>
            </a:xfrm>
            <a:prstGeom prst="rect">
              <a:avLst/>
            </a:prstGeom>
            <a:noFill/>
          </p:spPr>
          <p:txBody>
            <a:bodyPr wrap="square" lIns="0" tIns="0" rIns="0" bIns="0" rtlCol="0">
              <a:spAutoFit/>
            </a:bodyPr>
            <a:lstStyle/>
            <a:p>
              <a:pPr algn="l"/>
              <a:r>
                <a:rPr lang="it-IT" sz="800" kern="0">
                  <a:solidFill>
                    <a:srgbClr val="00AC41"/>
                  </a:solidFill>
                </a:rPr>
                <a:t>11</a:t>
              </a:r>
            </a:p>
          </p:txBody>
        </p:sp>
      </p:grpSp>
      <p:sp>
        <p:nvSpPr>
          <p:cNvPr id="10" name="Oval 9">
            <a:extLst>
              <a:ext uri="{FF2B5EF4-FFF2-40B4-BE49-F238E27FC236}">
                <a16:creationId xmlns:a16="http://schemas.microsoft.com/office/drawing/2014/main" id="{A66F19F4-914F-1270-2B55-2DBCCD7FAE5F}"/>
              </a:ext>
            </a:extLst>
          </p:cNvPr>
          <p:cNvSpPr/>
          <p:nvPr/>
        </p:nvSpPr>
        <p:spPr>
          <a:xfrm>
            <a:off x="7424951" y="5816353"/>
            <a:ext cx="365760" cy="365760"/>
          </a:xfrm>
          <a:prstGeom prst="ellipse">
            <a:avLst/>
          </a:prstGeom>
          <a:solidFill>
            <a:schemeClr val="bg1"/>
          </a:solidFill>
          <a:ln w="9525">
            <a:solidFill>
              <a:srgbClr val="00AC4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it-IT" sz="800" kern="0">
                <a:solidFill>
                  <a:srgbClr val="00AC41"/>
                </a:solidFill>
              </a:rPr>
              <a:t>13</a:t>
            </a:r>
          </a:p>
        </p:txBody>
      </p:sp>
    </p:spTree>
    <p:extLst>
      <p:ext uri="{BB962C8B-B14F-4D97-AF65-F5344CB8AC3E}">
        <p14:creationId xmlns:p14="http://schemas.microsoft.com/office/powerpoint/2010/main" val="82719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54ED48BB-7E74-48E5-B258-8B21761B3E2B}"/>
              </a:ext>
            </a:extLst>
          </p:cNvPr>
          <p:cNvGraphicFramePr>
            <a:graphicFrameLocks noChangeAspect="1"/>
          </p:cNvGraphicFramePr>
          <p:nvPr>
            <p:custDataLst>
              <p:tags r:id="rId1"/>
            </p:custDataLst>
            <p:extLst>
              <p:ext uri="{D42A27DB-BD31-4B8C-83A1-F6EECF244321}">
                <p14:modId xmlns:p14="http://schemas.microsoft.com/office/powerpoint/2010/main" val="1001426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14" name="Object 13" hidden="1">
                        <a:extLst>
                          <a:ext uri="{FF2B5EF4-FFF2-40B4-BE49-F238E27FC236}">
                            <a16:creationId xmlns:a16="http://schemas.microsoft.com/office/drawing/2014/main" id="{54ED48BB-7E74-48E5-B258-8B21761B3E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49AF918-CE65-2293-40D5-1745DAF46C13}"/>
              </a:ext>
            </a:extLst>
          </p:cNvPr>
          <p:cNvSpPr/>
          <p:nvPr/>
        </p:nvSpPr>
        <p:spPr>
          <a:xfrm>
            <a:off x="9062720" y="1275080"/>
            <a:ext cx="3337560" cy="5198872"/>
          </a:xfrm>
          <a:prstGeom prst="rect">
            <a:avLst/>
          </a:prstGeom>
          <a:solidFill>
            <a:schemeClr val="accent1">
              <a:lumMod val="20000"/>
              <a:lumOff val="80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err="1">
              <a:solidFill>
                <a:schemeClr val="tx1"/>
              </a:solidFill>
            </a:endParaRPr>
          </a:p>
        </p:txBody>
      </p:sp>
      <p:sp>
        <p:nvSpPr>
          <p:cNvPr id="2" name="Title 1">
            <a:extLst>
              <a:ext uri="{FF2B5EF4-FFF2-40B4-BE49-F238E27FC236}">
                <a16:creationId xmlns:a16="http://schemas.microsoft.com/office/drawing/2014/main" id="{3EEAD187-22D4-4230-899B-BBB37BB5D04D}"/>
              </a:ext>
            </a:extLst>
          </p:cNvPr>
          <p:cNvSpPr>
            <a:spLocks noGrp="1"/>
          </p:cNvSpPr>
          <p:nvPr>
            <p:ph type="title"/>
          </p:nvPr>
        </p:nvSpPr>
        <p:spPr/>
        <p:txBody>
          <a:bodyPr vert="horz"/>
          <a:lstStyle/>
          <a:p>
            <a:r>
              <a:rPr lang="en-GB" dirty="0"/>
              <a:t>BASEL IV REVISIONS TO CCF WILL ELIMINATE THE CURRENT DIFFERENCES BETWEEN STANDARDIZED VS. IRB TREATMENT</a:t>
            </a:r>
          </a:p>
        </p:txBody>
      </p:sp>
      <p:sp>
        <p:nvSpPr>
          <p:cNvPr id="9" name="Text Placeholder 8">
            <a:extLst>
              <a:ext uri="{FF2B5EF4-FFF2-40B4-BE49-F238E27FC236}">
                <a16:creationId xmlns:a16="http://schemas.microsoft.com/office/drawing/2014/main" id="{BA0DD181-661F-43BE-BC63-17F0CDDA604D}"/>
              </a:ext>
            </a:extLst>
          </p:cNvPr>
          <p:cNvSpPr>
            <a:spLocks noGrp="1"/>
          </p:cNvSpPr>
          <p:nvPr>
            <p:ph type="body" idx="17"/>
          </p:nvPr>
        </p:nvSpPr>
        <p:spPr>
          <a:xfrm>
            <a:off x="9265920" y="1399032"/>
            <a:ext cx="2794000" cy="429768"/>
          </a:xfrm>
          <a:noFill/>
          <a:ln>
            <a:noFill/>
          </a:ln>
        </p:spPr>
        <p:txBody>
          <a:bodyPr anchor="ctr"/>
          <a:lstStyle/>
          <a:p>
            <a:r>
              <a:rPr lang="en-GB" sz="1200"/>
              <a:t>Implications</a:t>
            </a:r>
          </a:p>
        </p:txBody>
      </p:sp>
      <p:sp>
        <p:nvSpPr>
          <p:cNvPr id="10" name="Content Placeholder 9">
            <a:extLst>
              <a:ext uri="{FF2B5EF4-FFF2-40B4-BE49-F238E27FC236}">
                <a16:creationId xmlns:a16="http://schemas.microsoft.com/office/drawing/2014/main" id="{B95F1AB8-3FEE-4381-B436-98C7BAFFB578}"/>
              </a:ext>
            </a:extLst>
          </p:cNvPr>
          <p:cNvSpPr>
            <a:spLocks noGrp="1"/>
          </p:cNvSpPr>
          <p:nvPr>
            <p:ph sz="quarter" idx="16"/>
          </p:nvPr>
        </p:nvSpPr>
        <p:spPr>
          <a:xfrm>
            <a:off x="9258300" y="1883664"/>
            <a:ext cx="2476500" cy="4517136"/>
          </a:xfrm>
          <a:noFill/>
        </p:spPr>
        <p:txBody>
          <a:bodyPr/>
          <a:lstStyle/>
          <a:p>
            <a:r>
              <a:rPr lang="en-US" sz="1100"/>
              <a:t>As current regulations (Basel III) entails 0% CCF for unconditionally cancellable commitments, peers </a:t>
            </a:r>
            <a:r>
              <a:rPr lang="en-US" sz="1100" b="1"/>
              <a:t>typically assign high limits </a:t>
            </a:r>
            <a:r>
              <a:rPr lang="en-US" sz="1100"/>
              <a:t>under the premise that these limits can be cancelled at any point in time</a:t>
            </a:r>
          </a:p>
          <a:p>
            <a:r>
              <a:rPr lang="en-US" sz="1100"/>
              <a:t>However, in Basel IV, these off-balance exposures </a:t>
            </a:r>
            <a:r>
              <a:rPr lang="en-US" sz="1100" b="1"/>
              <a:t>will be assigned a 10% CCF for F-IRB and SA exposures </a:t>
            </a:r>
            <a:r>
              <a:rPr lang="en-US" sz="1100"/>
              <a:t>(corresponding to a minimum 5% for A-IRB exposures due to the input floors)</a:t>
            </a:r>
          </a:p>
          <a:p>
            <a:r>
              <a:rPr lang="en-US" sz="1100"/>
              <a:t>This enforces peers to </a:t>
            </a:r>
            <a:r>
              <a:rPr lang="en-US" sz="1100" b="1"/>
              <a:t>more thoroughly define their limit-setting framework </a:t>
            </a:r>
            <a:r>
              <a:rPr lang="en-US" sz="1100"/>
              <a:t>as it sparks a trade-off between (</a:t>
            </a:r>
            <a:r>
              <a:rPr lang="en-US" sz="1100" err="1"/>
              <a:t>i</a:t>
            </a:r>
            <a:r>
              <a:rPr lang="en-US" sz="1100"/>
              <a:t>) high limits with low utilization, leading to increased RWs; and (ii) low limits with high utilization, leading to missed revenue opportunities</a:t>
            </a:r>
          </a:p>
          <a:p>
            <a:r>
              <a:rPr lang="en-US" sz="1100"/>
              <a:t>As a </a:t>
            </a:r>
            <a:r>
              <a:rPr lang="en-US" sz="1100" b="1"/>
              <a:t>mitigation action</a:t>
            </a:r>
            <a:r>
              <a:rPr lang="en-US" sz="1100"/>
              <a:t> it is suggested to (</a:t>
            </a:r>
            <a:r>
              <a:rPr lang="en-US" sz="1100" err="1"/>
              <a:t>i</a:t>
            </a:r>
            <a:r>
              <a:rPr lang="en-US" sz="1100"/>
              <a:t>) </a:t>
            </a:r>
            <a:r>
              <a:rPr lang="en-US" sz="1100" b="1"/>
              <a:t>review</a:t>
            </a:r>
            <a:r>
              <a:rPr lang="en-US" sz="1100"/>
              <a:t> </a:t>
            </a:r>
            <a:r>
              <a:rPr lang="en-US" sz="1100" b="1"/>
              <a:t>which </a:t>
            </a:r>
            <a:r>
              <a:rPr lang="en-US" sz="1100"/>
              <a:t>business </a:t>
            </a:r>
            <a:r>
              <a:rPr lang="en-US" sz="1100" b="1"/>
              <a:t>offers</a:t>
            </a:r>
            <a:r>
              <a:rPr lang="en-US" sz="1100"/>
              <a:t> with an unconditionally cancellable line will </a:t>
            </a:r>
            <a:r>
              <a:rPr lang="en-US" sz="1100" b="1"/>
              <a:t>still be profitable</a:t>
            </a:r>
            <a:r>
              <a:rPr lang="en-US" sz="1100"/>
              <a:t> under the new regulation and (ii) </a:t>
            </a:r>
            <a:r>
              <a:rPr lang="en-US" sz="1100" b="1"/>
              <a:t>define new business/ contractual rules </a:t>
            </a:r>
          </a:p>
        </p:txBody>
      </p:sp>
      <p:sp>
        <p:nvSpPr>
          <p:cNvPr id="12" name="Oval 11">
            <a:extLst>
              <a:ext uri="{FF2B5EF4-FFF2-40B4-BE49-F238E27FC236}">
                <a16:creationId xmlns:a16="http://schemas.microsoft.com/office/drawing/2014/main" id="{22E25E34-6CFA-41C9-9D9B-AFD1DF491A88}"/>
              </a:ext>
            </a:extLst>
          </p:cNvPr>
          <p:cNvSpPr>
            <a:spLocks noChangeAspect="1"/>
          </p:cNvSpPr>
          <p:nvPr/>
        </p:nvSpPr>
        <p:spPr>
          <a:xfrm>
            <a:off x="165100" y="409448"/>
            <a:ext cx="228600" cy="228600"/>
          </a:xfrm>
          <a:prstGeom prst="ellipse">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GB" sz="1000" b="1" kern="0">
                <a:solidFill>
                  <a:schemeClr val="tx1"/>
                </a:solidFill>
              </a:rPr>
              <a:t>B</a:t>
            </a:r>
          </a:p>
        </p:txBody>
      </p:sp>
      <p:sp>
        <p:nvSpPr>
          <p:cNvPr id="18" name="Footnote">
            <a:extLst>
              <a:ext uri="{FF2B5EF4-FFF2-40B4-BE49-F238E27FC236}">
                <a16:creationId xmlns:a16="http://schemas.microsoft.com/office/drawing/2014/main" id="{A5D1EB24-8E36-4C09-8F15-907D841DA30F}"/>
              </a:ext>
            </a:extLst>
          </p:cNvPr>
          <p:cNvSpPr/>
          <p:nvPr/>
        </p:nvSpPr>
        <p:spPr>
          <a:xfrm>
            <a:off x="457200" y="5787783"/>
            <a:ext cx="11277600" cy="615553"/>
          </a:xfrm>
          <a:prstGeom prst="rect">
            <a:avLst/>
          </a:prstGeom>
        </p:spPr>
        <p:txBody>
          <a:bodyPr vert="horz" lIns="0" tIns="0" rIns="0" bIns="0" rtlCol="0" anchor="b" anchorCtr="0">
            <a:spAutoFit/>
          </a:bodyPr>
          <a:lstStyle/>
          <a:p>
            <a:pPr defTabSz="914370"/>
            <a:r>
              <a:rPr lang="en-GB" sz="800" kern="0"/>
              <a:t>1. www.bis.org/basel_framework/chapter/CRE/20.htm?inforce=20191215&amp;published=20191215#paragraph_CRE_20_20191215_20_35 (paragraph 20.36-20.45);  </a:t>
            </a:r>
            <a:br>
              <a:rPr lang="en-GB" sz="800" kern="0"/>
            </a:br>
            <a:r>
              <a:rPr lang="en-GB" sz="800" kern="0"/>
              <a:t>2. www.bis.org/basel_framework/chapter/CRE/32.htm (paragraphs 32.2-32.5)</a:t>
            </a:r>
            <a:br>
              <a:rPr lang="en-GB" sz="800" kern="0"/>
            </a:br>
            <a:r>
              <a:rPr lang="en-GB" sz="800" kern="0"/>
              <a:t>3. www.bis.org/bcbs/publ/d424.pdf (pages 25- 27, 71)</a:t>
            </a:r>
          </a:p>
          <a:p>
            <a:pPr defTabSz="914370"/>
            <a:r>
              <a:rPr lang="en-GB" sz="800" kern="0"/>
              <a:t>4. Short-term in this context means with a maturity below one year</a:t>
            </a:r>
          </a:p>
          <a:p>
            <a:pPr defTabSz="914370"/>
            <a:r>
              <a:rPr lang="en-GB" sz="800" kern="0"/>
              <a:t>5. Note </a:t>
            </a:r>
            <a:r>
              <a:rPr lang="en-GB" sz="800" b="1" kern="0">
                <a:cs typeface="Calibri"/>
              </a:rPr>
              <a:t>- </a:t>
            </a:r>
            <a:r>
              <a:rPr lang="en-GB" sz="800">
                <a:latin typeface="+mn-lt"/>
                <a:cs typeface="Calibri"/>
              </a:rPr>
              <a:t>Where</a:t>
            </a:r>
            <a:r>
              <a:rPr lang="en-GB" sz="800" spc="-25">
                <a:latin typeface="+mn-lt"/>
                <a:cs typeface="Calibri"/>
              </a:rPr>
              <a:t> </a:t>
            </a:r>
            <a:r>
              <a:rPr lang="en-GB" sz="800">
                <a:latin typeface="+mn-lt"/>
                <a:cs typeface="Calibri"/>
              </a:rPr>
              <a:t>there</a:t>
            </a:r>
            <a:r>
              <a:rPr lang="en-GB" sz="800" spc="-20">
                <a:latin typeface="+mn-lt"/>
                <a:cs typeface="Calibri"/>
              </a:rPr>
              <a:t> </a:t>
            </a:r>
            <a:r>
              <a:rPr lang="en-GB" sz="800">
                <a:latin typeface="+mn-lt"/>
                <a:cs typeface="Calibri"/>
              </a:rPr>
              <a:t>is</a:t>
            </a:r>
            <a:r>
              <a:rPr lang="en-GB" sz="800" spc="-15">
                <a:latin typeface="+mn-lt"/>
                <a:cs typeface="Calibri"/>
              </a:rPr>
              <a:t> </a:t>
            </a:r>
            <a:r>
              <a:rPr lang="en-GB" sz="800">
                <a:latin typeface="+mn-lt"/>
                <a:cs typeface="Calibri"/>
              </a:rPr>
              <a:t>an</a:t>
            </a:r>
            <a:r>
              <a:rPr lang="en-GB" sz="800" spc="-15">
                <a:latin typeface="+mn-lt"/>
                <a:cs typeface="Calibri"/>
              </a:rPr>
              <a:t> </a:t>
            </a:r>
            <a:r>
              <a:rPr lang="en-GB" sz="800">
                <a:latin typeface="+mn-lt"/>
                <a:cs typeface="Calibri"/>
              </a:rPr>
              <a:t>undertaking</a:t>
            </a:r>
            <a:r>
              <a:rPr lang="en-GB" sz="800" spc="-25">
                <a:latin typeface="+mn-lt"/>
                <a:cs typeface="Calibri"/>
              </a:rPr>
              <a:t> </a:t>
            </a:r>
            <a:r>
              <a:rPr lang="en-GB" sz="800">
                <a:latin typeface="+mn-lt"/>
                <a:cs typeface="Calibri"/>
              </a:rPr>
              <a:t>to</a:t>
            </a:r>
            <a:r>
              <a:rPr lang="en-GB" sz="800" spc="-15">
                <a:latin typeface="+mn-lt"/>
                <a:cs typeface="Calibri"/>
              </a:rPr>
              <a:t> </a:t>
            </a:r>
            <a:r>
              <a:rPr lang="en-GB" sz="800">
                <a:latin typeface="+mn-lt"/>
                <a:cs typeface="Calibri"/>
              </a:rPr>
              <a:t>provide</a:t>
            </a:r>
            <a:r>
              <a:rPr lang="en-GB" sz="800" spc="-15">
                <a:latin typeface="+mn-lt"/>
                <a:cs typeface="Calibri"/>
              </a:rPr>
              <a:t> </a:t>
            </a:r>
            <a:r>
              <a:rPr lang="en-GB" sz="800" spc="-50">
                <a:latin typeface="+mn-lt"/>
                <a:cs typeface="Calibri"/>
              </a:rPr>
              <a:t>a</a:t>
            </a:r>
            <a:r>
              <a:rPr lang="en-GB" sz="800">
                <a:latin typeface="+mn-lt"/>
                <a:cs typeface="Calibri"/>
              </a:rPr>
              <a:t> commitment</a:t>
            </a:r>
            <a:r>
              <a:rPr lang="en-GB" sz="800" spc="-45">
                <a:latin typeface="+mn-lt"/>
                <a:cs typeface="Calibri"/>
              </a:rPr>
              <a:t> </a:t>
            </a:r>
            <a:r>
              <a:rPr lang="en-GB" sz="800">
                <a:latin typeface="+mn-lt"/>
                <a:cs typeface="Calibri"/>
              </a:rPr>
              <a:t>on</a:t>
            </a:r>
            <a:r>
              <a:rPr lang="en-GB" sz="800" spc="-10">
                <a:latin typeface="+mn-lt"/>
                <a:cs typeface="Calibri"/>
              </a:rPr>
              <a:t> </a:t>
            </a:r>
            <a:r>
              <a:rPr lang="en-GB" sz="800">
                <a:latin typeface="+mn-lt"/>
                <a:cs typeface="Calibri"/>
              </a:rPr>
              <a:t>an</a:t>
            </a:r>
            <a:r>
              <a:rPr lang="en-GB" sz="800" spc="-20">
                <a:latin typeface="+mn-lt"/>
                <a:cs typeface="Calibri"/>
              </a:rPr>
              <a:t> </a:t>
            </a:r>
            <a:r>
              <a:rPr lang="en-GB" sz="800">
                <a:latin typeface="+mn-lt"/>
                <a:cs typeface="Calibri"/>
              </a:rPr>
              <a:t>off-balance</a:t>
            </a:r>
            <a:r>
              <a:rPr lang="en-GB" sz="800" spc="-30">
                <a:latin typeface="+mn-lt"/>
                <a:cs typeface="Calibri"/>
              </a:rPr>
              <a:t> </a:t>
            </a:r>
            <a:r>
              <a:rPr lang="en-GB" sz="800">
                <a:latin typeface="+mn-lt"/>
                <a:cs typeface="Calibri"/>
              </a:rPr>
              <a:t>sheet</a:t>
            </a:r>
            <a:r>
              <a:rPr lang="en-GB" sz="800" spc="-25">
                <a:latin typeface="+mn-lt"/>
                <a:cs typeface="Calibri"/>
              </a:rPr>
              <a:t> </a:t>
            </a:r>
            <a:r>
              <a:rPr lang="en-GB" sz="800">
                <a:latin typeface="+mn-lt"/>
                <a:cs typeface="Calibri"/>
              </a:rPr>
              <a:t>item,</a:t>
            </a:r>
            <a:r>
              <a:rPr lang="en-GB" sz="800" spc="-5">
                <a:latin typeface="+mn-lt"/>
                <a:cs typeface="Calibri"/>
              </a:rPr>
              <a:t> </a:t>
            </a:r>
            <a:r>
              <a:rPr lang="en-GB" sz="800">
                <a:latin typeface="+mn-lt"/>
                <a:cs typeface="Calibri"/>
              </a:rPr>
              <a:t>banks</a:t>
            </a:r>
            <a:r>
              <a:rPr lang="en-GB" sz="800" spc="-25">
                <a:latin typeface="+mn-lt"/>
                <a:cs typeface="Calibri"/>
              </a:rPr>
              <a:t> </a:t>
            </a:r>
            <a:r>
              <a:rPr lang="en-GB" sz="800">
                <a:latin typeface="+mn-lt"/>
                <a:cs typeface="Calibri"/>
              </a:rPr>
              <a:t>are</a:t>
            </a:r>
            <a:r>
              <a:rPr lang="en-GB" sz="800" spc="-25">
                <a:latin typeface="+mn-lt"/>
                <a:cs typeface="Calibri"/>
              </a:rPr>
              <a:t> </a:t>
            </a:r>
            <a:r>
              <a:rPr lang="en-GB" sz="800">
                <a:latin typeface="+mn-lt"/>
                <a:cs typeface="Calibri"/>
              </a:rPr>
              <a:t>to</a:t>
            </a:r>
            <a:r>
              <a:rPr lang="en-GB" sz="800" spc="-10">
                <a:latin typeface="+mn-lt"/>
                <a:cs typeface="Calibri"/>
              </a:rPr>
              <a:t> </a:t>
            </a:r>
            <a:r>
              <a:rPr lang="en-GB" sz="800">
                <a:latin typeface="+mn-lt"/>
                <a:cs typeface="Calibri"/>
              </a:rPr>
              <a:t>apply</a:t>
            </a:r>
            <a:r>
              <a:rPr lang="en-GB" sz="800" spc="-15">
                <a:latin typeface="+mn-lt"/>
                <a:cs typeface="Calibri"/>
              </a:rPr>
              <a:t> </a:t>
            </a:r>
            <a:r>
              <a:rPr lang="en-GB" sz="800">
                <a:latin typeface="+mn-lt"/>
                <a:cs typeface="Calibri"/>
              </a:rPr>
              <a:t>the</a:t>
            </a:r>
            <a:r>
              <a:rPr lang="en-GB" sz="800" spc="-10">
                <a:latin typeface="+mn-lt"/>
                <a:cs typeface="Calibri"/>
              </a:rPr>
              <a:t> </a:t>
            </a:r>
            <a:r>
              <a:rPr lang="en-GB" sz="800">
                <a:latin typeface="+mn-lt"/>
                <a:cs typeface="Calibri"/>
              </a:rPr>
              <a:t>lower</a:t>
            </a:r>
            <a:r>
              <a:rPr lang="en-GB" sz="800" spc="-20">
                <a:latin typeface="+mn-lt"/>
                <a:cs typeface="Calibri"/>
              </a:rPr>
              <a:t> </a:t>
            </a:r>
            <a:r>
              <a:rPr lang="en-GB" sz="800">
                <a:latin typeface="+mn-lt"/>
                <a:cs typeface="Calibri"/>
              </a:rPr>
              <a:t>of</a:t>
            </a:r>
            <a:r>
              <a:rPr lang="en-GB" sz="800" spc="-15">
                <a:latin typeface="+mn-lt"/>
                <a:cs typeface="Calibri"/>
              </a:rPr>
              <a:t> </a:t>
            </a:r>
            <a:r>
              <a:rPr lang="en-GB" sz="800">
                <a:latin typeface="+mn-lt"/>
                <a:cs typeface="Calibri"/>
              </a:rPr>
              <a:t>the</a:t>
            </a:r>
            <a:r>
              <a:rPr lang="en-GB" sz="800" spc="-15">
                <a:latin typeface="+mn-lt"/>
                <a:cs typeface="Calibri"/>
              </a:rPr>
              <a:t> </a:t>
            </a:r>
            <a:r>
              <a:rPr lang="en-GB" sz="800">
                <a:latin typeface="+mn-lt"/>
                <a:cs typeface="Calibri"/>
              </a:rPr>
              <a:t>two </a:t>
            </a:r>
            <a:r>
              <a:rPr lang="en-GB" sz="800" spc="-20">
                <a:latin typeface="+mn-lt"/>
                <a:cs typeface="Calibri"/>
              </a:rPr>
              <a:t>CCFs</a:t>
            </a:r>
            <a:endParaRPr lang="en-GB" sz="800" kern="0"/>
          </a:p>
        </p:txBody>
      </p:sp>
      <p:graphicFrame>
        <p:nvGraphicFramePr>
          <p:cNvPr id="11" name="object 5">
            <a:extLst>
              <a:ext uri="{FF2B5EF4-FFF2-40B4-BE49-F238E27FC236}">
                <a16:creationId xmlns:a16="http://schemas.microsoft.com/office/drawing/2014/main" id="{262C720F-F150-470A-9C5E-0AF528F89E7D}"/>
              </a:ext>
            </a:extLst>
          </p:cNvPr>
          <p:cNvGraphicFramePr>
            <a:graphicFrameLocks noGrp="1"/>
          </p:cNvGraphicFramePr>
          <p:nvPr>
            <p:extLst>
              <p:ext uri="{D42A27DB-BD31-4B8C-83A1-F6EECF244321}">
                <p14:modId xmlns:p14="http://schemas.microsoft.com/office/powerpoint/2010/main" val="3032043376"/>
              </p:ext>
            </p:extLst>
          </p:nvPr>
        </p:nvGraphicFramePr>
        <p:xfrm>
          <a:off x="457200" y="1884681"/>
          <a:ext cx="7914423" cy="3771022"/>
        </p:xfrm>
        <a:graphic>
          <a:graphicData uri="http://schemas.openxmlformats.org/drawingml/2006/table">
            <a:tbl>
              <a:tblPr firstRow="1">
                <a:tableStyleId>{2D5ABB26-0587-4C30-8999-92F81FD0307C}</a:tableStyleId>
              </a:tblPr>
              <a:tblGrid>
                <a:gridCol w="5400000">
                  <a:extLst>
                    <a:ext uri="{9D8B030D-6E8A-4147-A177-3AD203B41FA5}">
                      <a16:colId xmlns:a16="http://schemas.microsoft.com/office/drawing/2014/main" val="20000"/>
                    </a:ext>
                  </a:extLst>
                </a:gridCol>
                <a:gridCol w="838141">
                  <a:extLst>
                    <a:ext uri="{9D8B030D-6E8A-4147-A177-3AD203B41FA5}">
                      <a16:colId xmlns:a16="http://schemas.microsoft.com/office/drawing/2014/main" val="20001"/>
                    </a:ext>
                  </a:extLst>
                </a:gridCol>
                <a:gridCol w="838141">
                  <a:extLst>
                    <a:ext uri="{9D8B030D-6E8A-4147-A177-3AD203B41FA5}">
                      <a16:colId xmlns:a16="http://schemas.microsoft.com/office/drawing/2014/main" val="20002"/>
                    </a:ext>
                  </a:extLst>
                </a:gridCol>
                <a:gridCol w="838141">
                  <a:extLst>
                    <a:ext uri="{9D8B030D-6E8A-4147-A177-3AD203B41FA5}">
                      <a16:colId xmlns:a16="http://schemas.microsoft.com/office/drawing/2014/main" val="20003"/>
                    </a:ext>
                  </a:extLst>
                </a:gridCol>
              </a:tblGrid>
              <a:tr h="434670">
                <a:tc>
                  <a:txBody>
                    <a:bodyPr/>
                    <a:lstStyle/>
                    <a:p>
                      <a:pPr marL="45720" rtl="0">
                        <a:lnSpc>
                          <a:spcPct val="100000"/>
                        </a:lnSpc>
                        <a:spcBef>
                          <a:spcPts val="200"/>
                        </a:spcBef>
                      </a:pPr>
                      <a:r>
                        <a:rPr lang="en-GB" sz="1100" b="1" spc="-10" dirty="0">
                          <a:solidFill>
                            <a:schemeClr val="bg2"/>
                          </a:solidFill>
                          <a:latin typeface="+mn-lt"/>
                          <a:cs typeface="Calibri"/>
                        </a:rPr>
                        <a:t>Items</a:t>
                      </a:r>
                      <a:endParaRPr lang="en-GB" sz="1100" dirty="0">
                        <a:solidFill>
                          <a:schemeClr val="bg2"/>
                        </a:solidFill>
                        <a:latin typeface="+mn-lt"/>
                        <a:cs typeface="Calibri"/>
                      </a:endParaRPr>
                    </a:p>
                  </a:txBody>
                  <a:tcPr marL="0" marR="0" marT="0" marB="0" anchor="ctr">
                    <a:lnR w="9525" cap="flat" cmpd="sng" algn="ctr">
                      <a:solidFill>
                        <a:schemeClr val="bg2"/>
                      </a:solidFill>
                      <a:prstDash val="solid"/>
                      <a:round/>
                      <a:headEnd type="none" w="med" len="med"/>
                      <a:tailEnd type="none" w="med" len="med"/>
                    </a:lnR>
                    <a:lnB w="9525">
                      <a:solidFill>
                        <a:srgbClr val="000000"/>
                      </a:solidFill>
                      <a:prstDash val="solid"/>
                    </a:lnB>
                    <a:solidFill>
                      <a:schemeClr val="accent1"/>
                    </a:solidFill>
                  </a:tcPr>
                </a:tc>
                <a:tc>
                  <a:txBody>
                    <a:bodyPr/>
                    <a:lstStyle/>
                    <a:p>
                      <a:pPr marL="0" marR="83185" indent="-165735" algn="ctr" defTabSz="914400" rtl="0" eaLnBrk="1" latinLnBrk="0" hangingPunct="1">
                        <a:lnSpc>
                          <a:spcPct val="100000"/>
                        </a:lnSpc>
                        <a:spcBef>
                          <a:spcPts val="200"/>
                        </a:spcBef>
                      </a:pPr>
                      <a:r>
                        <a:rPr lang="en-GB" sz="1100" b="1" kern="0" dirty="0">
                          <a:solidFill>
                            <a:schemeClr val="bg2"/>
                          </a:solidFill>
                          <a:latin typeface="+mn-lt"/>
                          <a:ea typeface="+mn-ea"/>
                          <a:cs typeface="Times New Roman"/>
                        </a:rPr>
                        <a:t>Current SA CCF</a:t>
                      </a:r>
                      <a:r>
                        <a:rPr lang="en-GB" sz="1100" b="1" kern="0" baseline="30000" dirty="0">
                          <a:solidFill>
                            <a:schemeClr val="bg2"/>
                          </a:solidFill>
                          <a:latin typeface="+mn-lt"/>
                          <a:ea typeface="+mn-ea"/>
                          <a:cs typeface="Times New Roman"/>
                        </a:rPr>
                        <a:t>1</a:t>
                      </a:r>
                    </a:p>
                  </a:txBody>
                  <a:tcPr marL="0" marR="0" marT="37465" marB="0">
                    <a:lnL w="9525" cap="flat" cmpd="sng" algn="ctr">
                      <a:solidFill>
                        <a:schemeClr val="bg2"/>
                      </a:solidFill>
                      <a:prstDash val="solid"/>
                      <a:round/>
                      <a:headEnd type="none" w="med" len="med"/>
                      <a:tailEnd type="none" w="med" len="med"/>
                    </a:lnL>
                    <a:lnB w="9525">
                      <a:solidFill>
                        <a:srgbClr val="000000"/>
                      </a:solidFill>
                      <a:prstDash val="solid"/>
                    </a:lnB>
                    <a:solidFill>
                      <a:schemeClr val="accent1"/>
                    </a:solidFill>
                  </a:tcPr>
                </a:tc>
                <a:tc>
                  <a:txBody>
                    <a:bodyPr/>
                    <a:lstStyle/>
                    <a:p>
                      <a:pPr marL="0" marR="62865" indent="-185420" algn="ctr" defTabSz="914400" rtl="0" eaLnBrk="1" latinLnBrk="0" hangingPunct="1">
                        <a:lnSpc>
                          <a:spcPct val="100000"/>
                        </a:lnSpc>
                        <a:spcBef>
                          <a:spcPts val="200"/>
                        </a:spcBef>
                      </a:pPr>
                      <a:r>
                        <a:rPr lang="en-GB" sz="1100" b="1" kern="0" dirty="0">
                          <a:solidFill>
                            <a:schemeClr val="bg2"/>
                          </a:solidFill>
                          <a:latin typeface="+mn-lt"/>
                          <a:ea typeface="+mn-ea"/>
                          <a:cs typeface="Times New Roman"/>
                        </a:rPr>
                        <a:t>Current IRB CCF</a:t>
                      </a:r>
                      <a:r>
                        <a:rPr lang="en-GB" sz="1100" b="1" kern="0" baseline="30000" dirty="0">
                          <a:solidFill>
                            <a:schemeClr val="bg2"/>
                          </a:solidFill>
                          <a:latin typeface="+mn-lt"/>
                          <a:ea typeface="+mn-ea"/>
                          <a:cs typeface="Times New Roman"/>
                        </a:rPr>
                        <a:t>2</a:t>
                      </a:r>
                    </a:p>
                  </a:txBody>
                  <a:tcPr marL="0" marR="0" marT="37465" marB="0">
                    <a:lnR w="9525" cap="flat" cmpd="sng" algn="ctr">
                      <a:solidFill>
                        <a:schemeClr val="bg2"/>
                      </a:solidFill>
                      <a:prstDash val="solid"/>
                      <a:round/>
                      <a:headEnd type="none" w="med" len="med"/>
                      <a:tailEnd type="none" w="med" len="med"/>
                    </a:lnR>
                    <a:lnB w="9525">
                      <a:solidFill>
                        <a:srgbClr val="000000"/>
                      </a:solidFill>
                      <a:prstDash val="solid"/>
                    </a:lnB>
                    <a:solidFill>
                      <a:schemeClr val="accent1"/>
                    </a:solidFill>
                  </a:tcPr>
                </a:tc>
                <a:tc>
                  <a:txBody>
                    <a:bodyPr/>
                    <a:lstStyle/>
                    <a:p>
                      <a:pPr marL="0" algn="ctr" defTabSz="914400" rtl="0" eaLnBrk="1" latinLnBrk="0" hangingPunct="1">
                        <a:lnSpc>
                          <a:spcPct val="100000"/>
                        </a:lnSpc>
                        <a:spcBef>
                          <a:spcPts val="200"/>
                        </a:spcBef>
                      </a:pPr>
                      <a:r>
                        <a:rPr lang="en-GB" sz="1100" b="1" kern="0" dirty="0">
                          <a:solidFill>
                            <a:schemeClr val="bg2"/>
                          </a:solidFill>
                          <a:latin typeface="+mn-lt"/>
                          <a:ea typeface="+mn-ea"/>
                          <a:cs typeface="Times New Roman"/>
                        </a:rPr>
                        <a:t>Post Basel</a:t>
                      </a:r>
                    </a:p>
                    <a:p>
                      <a:pPr marL="0" algn="ctr" defTabSz="914400" rtl="0" eaLnBrk="1" latinLnBrk="0" hangingPunct="1">
                        <a:lnSpc>
                          <a:spcPct val="100000"/>
                        </a:lnSpc>
                        <a:spcBef>
                          <a:spcPts val="200"/>
                        </a:spcBef>
                      </a:pPr>
                      <a:r>
                        <a:rPr lang="en-GB" sz="1100" b="1" kern="0" dirty="0">
                          <a:solidFill>
                            <a:schemeClr val="bg2"/>
                          </a:solidFill>
                          <a:latin typeface="+mn-lt"/>
                          <a:ea typeface="+mn-ea"/>
                          <a:cs typeface="Times New Roman"/>
                        </a:rPr>
                        <a:t>IV</a:t>
                      </a:r>
                      <a:r>
                        <a:rPr lang="en-GB" sz="1100" b="0" kern="0" baseline="30000" dirty="0">
                          <a:solidFill>
                            <a:schemeClr val="bg2"/>
                          </a:solidFill>
                          <a:latin typeface="+mn-lt"/>
                          <a:ea typeface="+mn-ea"/>
                          <a:cs typeface="Times New Roman"/>
                        </a:rPr>
                        <a:t>3</a:t>
                      </a:r>
                    </a:p>
                  </a:txBody>
                  <a:tcPr marL="0" marR="0" marT="37465" marB="0">
                    <a:lnL w="9525"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B w="9525">
                      <a:solidFill>
                        <a:srgbClr val="000000"/>
                      </a:solidFill>
                      <a:prstDash val="solid"/>
                    </a:lnB>
                    <a:solidFill>
                      <a:schemeClr val="accent1"/>
                    </a:solidFill>
                  </a:tcPr>
                </a:tc>
                <a:extLst>
                  <a:ext uri="{0D108BD9-81ED-4DB2-BD59-A6C34878D82A}">
                    <a16:rowId xmlns:a16="http://schemas.microsoft.com/office/drawing/2014/main" val="10000"/>
                  </a:ext>
                </a:extLst>
              </a:tr>
              <a:tr h="1066917">
                <a:tc>
                  <a:txBody>
                    <a:bodyPr/>
                    <a:lstStyle/>
                    <a:p>
                      <a:pPr marL="225425" marR="208915" indent="-180340" rtl="0">
                        <a:lnSpc>
                          <a:spcPct val="100000"/>
                        </a:lnSpc>
                        <a:spcBef>
                          <a:spcPts val="200"/>
                        </a:spcBef>
                        <a:buFont typeface="Arial"/>
                        <a:buChar char="•"/>
                      </a:pPr>
                      <a:r>
                        <a:rPr lang="en-GB" sz="1100" dirty="0">
                          <a:latin typeface="+mn-lt"/>
                          <a:cs typeface="Calibri"/>
                        </a:rPr>
                        <a:t>Direct</a:t>
                      </a:r>
                      <a:r>
                        <a:rPr lang="en-GB" sz="1100" spc="-35" dirty="0">
                          <a:latin typeface="+mn-lt"/>
                          <a:cs typeface="Calibri"/>
                        </a:rPr>
                        <a:t> </a:t>
                      </a:r>
                      <a:r>
                        <a:rPr lang="en-GB" sz="1100" dirty="0">
                          <a:latin typeface="+mn-lt"/>
                          <a:cs typeface="Calibri"/>
                        </a:rPr>
                        <a:t>credit</a:t>
                      </a:r>
                      <a:r>
                        <a:rPr lang="en-GB" sz="1100" spc="-20" dirty="0">
                          <a:latin typeface="+mn-lt"/>
                          <a:cs typeface="Calibri"/>
                        </a:rPr>
                        <a:t> </a:t>
                      </a:r>
                      <a:r>
                        <a:rPr lang="en-GB" sz="1100" dirty="0">
                          <a:latin typeface="+mn-lt"/>
                          <a:cs typeface="Calibri"/>
                        </a:rPr>
                        <a:t>substitutes,</a:t>
                      </a:r>
                      <a:r>
                        <a:rPr lang="en-GB" sz="1100" spc="-30" dirty="0">
                          <a:latin typeface="+mn-lt"/>
                          <a:cs typeface="Calibri"/>
                        </a:rPr>
                        <a:t> </a:t>
                      </a:r>
                      <a:r>
                        <a:rPr lang="en-GB" sz="1100" dirty="0">
                          <a:latin typeface="+mn-lt"/>
                          <a:cs typeface="Calibri"/>
                        </a:rPr>
                        <a:t>e.g.,</a:t>
                      </a:r>
                      <a:r>
                        <a:rPr lang="en-GB" sz="1100" spc="-20" dirty="0">
                          <a:latin typeface="+mn-lt"/>
                          <a:cs typeface="Calibri"/>
                        </a:rPr>
                        <a:t> </a:t>
                      </a:r>
                      <a:r>
                        <a:rPr lang="en-GB" sz="1100" dirty="0">
                          <a:latin typeface="+mn-lt"/>
                          <a:cs typeface="Calibri"/>
                        </a:rPr>
                        <a:t>general</a:t>
                      </a:r>
                      <a:r>
                        <a:rPr lang="en-GB" sz="1100" spc="-30" dirty="0">
                          <a:latin typeface="+mn-lt"/>
                          <a:cs typeface="Calibri"/>
                        </a:rPr>
                        <a:t> </a:t>
                      </a:r>
                      <a:r>
                        <a:rPr lang="en-GB" sz="1100" dirty="0">
                          <a:latin typeface="+mn-lt"/>
                          <a:cs typeface="Calibri"/>
                        </a:rPr>
                        <a:t>guarantees</a:t>
                      </a:r>
                      <a:r>
                        <a:rPr lang="en-GB" sz="1100" spc="-30" dirty="0">
                          <a:latin typeface="+mn-lt"/>
                          <a:cs typeface="Calibri"/>
                        </a:rPr>
                        <a:t> </a:t>
                      </a:r>
                      <a:endParaRPr lang="en-GB" sz="1100" spc="-30">
                        <a:latin typeface="+mn-lt"/>
                        <a:cs typeface="Calibri"/>
                      </a:endParaRPr>
                    </a:p>
                    <a:p>
                      <a:pPr marL="225425" marR="208915" indent="-180340" rtl="0">
                        <a:lnSpc>
                          <a:spcPct val="100000"/>
                        </a:lnSpc>
                        <a:spcBef>
                          <a:spcPts val="200"/>
                        </a:spcBef>
                        <a:buFont typeface="Arial"/>
                        <a:buChar char="•"/>
                        <a:tabLst>
                          <a:tab pos="225425" algn="l"/>
                          <a:tab pos="226060" algn="l"/>
                        </a:tabLst>
                      </a:pPr>
                      <a:r>
                        <a:rPr lang="en-GB" sz="1100" dirty="0">
                          <a:latin typeface="+mn-lt"/>
                          <a:cs typeface="Calibri"/>
                        </a:rPr>
                        <a:t>Sale</a:t>
                      </a:r>
                      <a:r>
                        <a:rPr lang="en-GB" sz="1100" spc="-35" dirty="0">
                          <a:latin typeface="+mn-lt"/>
                          <a:cs typeface="Calibri"/>
                        </a:rPr>
                        <a:t> </a:t>
                      </a:r>
                      <a:r>
                        <a:rPr lang="en-GB" sz="1100" dirty="0">
                          <a:latin typeface="+mn-lt"/>
                          <a:cs typeface="Calibri"/>
                        </a:rPr>
                        <a:t>and</a:t>
                      </a:r>
                      <a:r>
                        <a:rPr lang="en-GB" sz="1100" spc="-25" dirty="0">
                          <a:latin typeface="+mn-lt"/>
                          <a:cs typeface="Calibri"/>
                        </a:rPr>
                        <a:t> </a:t>
                      </a:r>
                      <a:r>
                        <a:rPr lang="en-GB" sz="1100" dirty="0">
                          <a:latin typeface="+mn-lt"/>
                          <a:cs typeface="Calibri"/>
                        </a:rPr>
                        <a:t>repurchase</a:t>
                      </a:r>
                      <a:r>
                        <a:rPr lang="en-GB" sz="1100" spc="-20" dirty="0">
                          <a:latin typeface="+mn-lt"/>
                          <a:cs typeface="Calibri"/>
                        </a:rPr>
                        <a:t> </a:t>
                      </a:r>
                      <a:r>
                        <a:rPr lang="en-GB" sz="1100" dirty="0">
                          <a:latin typeface="+mn-lt"/>
                          <a:cs typeface="Calibri"/>
                        </a:rPr>
                        <a:t>agreements</a:t>
                      </a:r>
                      <a:r>
                        <a:rPr lang="en-GB" sz="1100" spc="-10" dirty="0">
                          <a:latin typeface="+mn-lt"/>
                          <a:cs typeface="Calibri"/>
                        </a:rPr>
                        <a:t> </a:t>
                      </a:r>
                      <a:r>
                        <a:rPr lang="en-GB" sz="1100" dirty="0">
                          <a:latin typeface="+mn-lt"/>
                          <a:cs typeface="Calibri"/>
                        </a:rPr>
                        <a:t>and</a:t>
                      </a:r>
                      <a:r>
                        <a:rPr lang="en-GB" sz="1100" spc="-15" dirty="0">
                          <a:latin typeface="+mn-lt"/>
                          <a:cs typeface="Calibri"/>
                        </a:rPr>
                        <a:t> </a:t>
                      </a:r>
                      <a:r>
                        <a:rPr lang="en-GB" sz="1100" dirty="0">
                          <a:latin typeface="+mn-lt"/>
                          <a:cs typeface="Calibri"/>
                        </a:rPr>
                        <a:t>asset</a:t>
                      </a:r>
                      <a:r>
                        <a:rPr lang="en-GB" sz="1100" spc="-20" dirty="0">
                          <a:latin typeface="+mn-lt"/>
                          <a:cs typeface="Calibri"/>
                        </a:rPr>
                        <a:t> </a:t>
                      </a:r>
                      <a:r>
                        <a:rPr lang="en-GB" sz="1100" dirty="0">
                          <a:latin typeface="+mn-lt"/>
                          <a:cs typeface="Calibri"/>
                        </a:rPr>
                        <a:t>sales</a:t>
                      </a:r>
                      <a:r>
                        <a:rPr lang="en-GB" sz="1100" spc="-20" dirty="0">
                          <a:latin typeface="+mn-lt"/>
                          <a:cs typeface="Calibri"/>
                        </a:rPr>
                        <a:t> </a:t>
                      </a:r>
                      <a:r>
                        <a:rPr lang="en-GB" sz="1100" dirty="0">
                          <a:latin typeface="+mn-lt"/>
                          <a:cs typeface="Calibri"/>
                        </a:rPr>
                        <a:t>where</a:t>
                      </a:r>
                      <a:r>
                        <a:rPr lang="en-GB" sz="1100" spc="-10" dirty="0">
                          <a:latin typeface="+mn-lt"/>
                          <a:cs typeface="Calibri"/>
                        </a:rPr>
                        <a:t> </a:t>
                      </a:r>
                      <a:r>
                        <a:rPr lang="en-GB" sz="1100" dirty="0">
                          <a:latin typeface="+mn-lt"/>
                          <a:cs typeface="Calibri"/>
                        </a:rPr>
                        <a:t>credit</a:t>
                      </a:r>
                      <a:r>
                        <a:rPr lang="en-GB" sz="1100" spc="-10" dirty="0">
                          <a:latin typeface="+mn-lt"/>
                          <a:cs typeface="Calibri"/>
                        </a:rPr>
                        <a:t> </a:t>
                      </a:r>
                      <a:r>
                        <a:rPr lang="en-GB" sz="1100" dirty="0">
                          <a:latin typeface="+mn-lt"/>
                          <a:cs typeface="Calibri"/>
                        </a:rPr>
                        <a:t>risk</a:t>
                      </a:r>
                      <a:r>
                        <a:rPr lang="en-GB" sz="1100" spc="-15" dirty="0">
                          <a:latin typeface="+mn-lt"/>
                          <a:cs typeface="Calibri"/>
                        </a:rPr>
                        <a:t> </a:t>
                      </a:r>
                      <a:r>
                        <a:rPr lang="en-GB" sz="1100" dirty="0">
                          <a:latin typeface="+mn-lt"/>
                          <a:cs typeface="Calibri"/>
                        </a:rPr>
                        <a:t>remains</a:t>
                      </a:r>
                      <a:r>
                        <a:rPr lang="en-GB" sz="1100" spc="-25" dirty="0">
                          <a:latin typeface="+mn-lt"/>
                          <a:cs typeface="Calibri"/>
                        </a:rPr>
                        <a:t> </a:t>
                      </a:r>
                      <a:r>
                        <a:rPr lang="en-GB" sz="1100" dirty="0">
                          <a:latin typeface="+mn-lt"/>
                          <a:cs typeface="Calibri"/>
                        </a:rPr>
                        <a:t>with</a:t>
                      </a:r>
                      <a:r>
                        <a:rPr lang="en-GB" sz="1100" spc="-15" dirty="0">
                          <a:latin typeface="+mn-lt"/>
                          <a:cs typeface="Calibri"/>
                        </a:rPr>
                        <a:t> </a:t>
                      </a:r>
                      <a:r>
                        <a:rPr lang="en-GB" sz="1100" spc="-25" dirty="0">
                          <a:latin typeface="+mn-lt"/>
                          <a:cs typeface="Calibri"/>
                        </a:rPr>
                        <a:t>the </a:t>
                      </a:r>
                      <a:r>
                        <a:rPr lang="en-GB" sz="1100" spc="-20" dirty="0">
                          <a:latin typeface="+mn-lt"/>
                          <a:cs typeface="Calibri"/>
                        </a:rPr>
                        <a:t>bank</a:t>
                      </a:r>
                      <a:endParaRPr lang="en-GB" sz="1100" dirty="0">
                        <a:latin typeface="+mn-lt"/>
                        <a:cs typeface="Calibri"/>
                      </a:endParaRPr>
                    </a:p>
                    <a:p>
                      <a:pPr marL="225425" marR="308610" indent="-180340" rtl="0">
                        <a:lnSpc>
                          <a:spcPct val="100000"/>
                        </a:lnSpc>
                        <a:spcBef>
                          <a:spcPts val="200"/>
                        </a:spcBef>
                        <a:buFont typeface="Arial"/>
                        <a:buChar char="•"/>
                        <a:tabLst>
                          <a:tab pos="225425" algn="l"/>
                          <a:tab pos="226060" algn="l"/>
                        </a:tabLst>
                      </a:pPr>
                      <a:r>
                        <a:rPr lang="en-GB" sz="1100" dirty="0">
                          <a:latin typeface="+mn-lt"/>
                          <a:cs typeface="Calibri"/>
                        </a:rPr>
                        <a:t>The</a:t>
                      </a:r>
                      <a:r>
                        <a:rPr lang="en-GB" sz="1100" spc="-25" dirty="0">
                          <a:latin typeface="+mn-lt"/>
                          <a:cs typeface="Calibri"/>
                        </a:rPr>
                        <a:t> </a:t>
                      </a:r>
                      <a:r>
                        <a:rPr lang="en-GB" sz="1100" dirty="0">
                          <a:latin typeface="+mn-lt"/>
                          <a:cs typeface="Calibri"/>
                        </a:rPr>
                        <a:t>lending</a:t>
                      </a:r>
                      <a:r>
                        <a:rPr lang="en-GB" sz="1100" spc="-25" dirty="0">
                          <a:latin typeface="+mn-lt"/>
                          <a:cs typeface="Calibri"/>
                        </a:rPr>
                        <a:t> </a:t>
                      </a:r>
                      <a:r>
                        <a:rPr lang="en-GB" sz="1100" dirty="0">
                          <a:latin typeface="+mn-lt"/>
                          <a:cs typeface="Calibri"/>
                        </a:rPr>
                        <a:t>of</a:t>
                      </a:r>
                      <a:r>
                        <a:rPr lang="en-GB" sz="1100" spc="-25" dirty="0">
                          <a:latin typeface="+mn-lt"/>
                          <a:cs typeface="Calibri"/>
                        </a:rPr>
                        <a:t> </a:t>
                      </a:r>
                      <a:r>
                        <a:rPr lang="en-GB" sz="1100" dirty="0">
                          <a:latin typeface="+mn-lt"/>
                          <a:cs typeface="Calibri"/>
                        </a:rPr>
                        <a:t>banks’</a:t>
                      </a:r>
                      <a:r>
                        <a:rPr lang="en-GB" sz="1100" spc="-35" dirty="0">
                          <a:latin typeface="+mn-lt"/>
                          <a:cs typeface="Calibri"/>
                        </a:rPr>
                        <a:t> </a:t>
                      </a:r>
                      <a:r>
                        <a:rPr lang="en-GB" sz="1100" dirty="0">
                          <a:latin typeface="+mn-lt"/>
                          <a:cs typeface="Calibri"/>
                        </a:rPr>
                        <a:t>securities</a:t>
                      </a:r>
                      <a:r>
                        <a:rPr lang="en-GB" sz="1100" spc="-25" dirty="0">
                          <a:latin typeface="+mn-lt"/>
                          <a:cs typeface="Calibri"/>
                        </a:rPr>
                        <a:t> </a:t>
                      </a:r>
                      <a:r>
                        <a:rPr lang="en-GB" sz="1100" dirty="0">
                          <a:latin typeface="+mn-lt"/>
                          <a:cs typeface="Calibri"/>
                        </a:rPr>
                        <a:t>or</a:t>
                      </a:r>
                      <a:r>
                        <a:rPr lang="en-GB" sz="1100" spc="-15" dirty="0">
                          <a:latin typeface="+mn-lt"/>
                          <a:cs typeface="Calibri"/>
                        </a:rPr>
                        <a:t> </a:t>
                      </a:r>
                      <a:r>
                        <a:rPr lang="en-GB" sz="1100" dirty="0">
                          <a:latin typeface="+mn-lt"/>
                          <a:cs typeface="Calibri"/>
                        </a:rPr>
                        <a:t>the</a:t>
                      </a:r>
                      <a:r>
                        <a:rPr lang="en-GB" sz="1100" spc="-20" dirty="0">
                          <a:latin typeface="+mn-lt"/>
                          <a:cs typeface="Calibri"/>
                        </a:rPr>
                        <a:t> </a:t>
                      </a:r>
                      <a:r>
                        <a:rPr lang="en-GB" sz="1100" dirty="0">
                          <a:latin typeface="+mn-lt"/>
                          <a:cs typeface="Calibri"/>
                        </a:rPr>
                        <a:t>posting</a:t>
                      </a:r>
                      <a:r>
                        <a:rPr lang="en-GB" sz="1100" spc="-25" dirty="0">
                          <a:latin typeface="+mn-lt"/>
                          <a:cs typeface="Calibri"/>
                        </a:rPr>
                        <a:t> </a:t>
                      </a:r>
                      <a:r>
                        <a:rPr lang="en-GB" sz="1100" dirty="0">
                          <a:latin typeface="+mn-lt"/>
                          <a:cs typeface="Calibri"/>
                        </a:rPr>
                        <a:t>of</a:t>
                      </a:r>
                      <a:r>
                        <a:rPr lang="en-GB" sz="1100" spc="-20" dirty="0">
                          <a:latin typeface="+mn-lt"/>
                          <a:cs typeface="Calibri"/>
                        </a:rPr>
                        <a:t> </a:t>
                      </a:r>
                      <a:r>
                        <a:rPr lang="en-GB" sz="1100" dirty="0">
                          <a:latin typeface="+mn-lt"/>
                          <a:cs typeface="Calibri"/>
                        </a:rPr>
                        <a:t>securities</a:t>
                      </a:r>
                      <a:r>
                        <a:rPr lang="en-GB" sz="1100" spc="-30" dirty="0">
                          <a:latin typeface="+mn-lt"/>
                          <a:cs typeface="Calibri"/>
                        </a:rPr>
                        <a:t> </a:t>
                      </a:r>
                      <a:r>
                        <a:rPr lang="en-GB" sz="1100" dirty="0">
                          <a:latin typeface="+mn-lt"/>
                          <a:cs typeface="Calibri"/>
                        </a:rPr>
                        <a:t>as</a:t>
                      </a:r>
                      <a:r>
                        <a:rPr lang="en-GB" sz="1100" spc="-25" dirty="0">
                          <a:latin typeface="+mn-lt"/>
                          <a:cs typeface="Calibri"/>
                        </a:rPr>
                        <a:t> </a:t>
                      </a:r>
                      <a:r>
                        <a:rPr lang="en-GB" sz="1100" dirty="0">
                          <a:latin typeface="+mn-lt"/>
                          <a:cs typeface="Calibri"/>
                        </a:rPr>
                        <a:t>collateral</a:t>
                      </a:r>
                      <a:r>
                        <a:rPr lang="en-GB" sz="1100" spc="-30" dirty="0">
                          <a:latin typeface="+mn-lt"/>
                          <a:cs typeface="Calibri"/>
                        </a:rPr>
                        <a:t> </a:t>
                      </a:r>
                      <a:r>
                        <a:rPr lang="en-GB" sz="1100" dirty="0">
                          <a:latin typeface="+mn-lt"/>
                          <a:cs typeface="Calibri"/>
                        </a:rPr>
                        <a:t>by</a:t>
                      </a:r>
                      <a:r>
                        <a:rPr lang="en-GB" sz="1100" spc="-25" dirty="0">
                          <a:latin typeface="+mn-lt"/>
                          <a:cs typeface="Calibri"/>
                        </a:rPr>
                        <a:t> </a:t>
                      </a:r>
                      <a:r>
                        <a:rPr lang="en-GB" sz="1100" dirty="0">
                          <a:latin typeface="+mn-lt"/>
                          <a:cs typeface="Calibri"/>
                        </a:rPr>
                        <a:t>banks</a:t>
                      </a:r>
                    </a:p>
                    <a:p>
                      <a:pPr marL="225425" marR="477520" indent="-180340" rtl="0">
                        <a:lnSpc>
                          <a:spcPct val="100000"/>
                        </a:lnSpc>
                        <a:spcBef>
                          <a:spcPts val="200"/>
                        </a:spcBef>
                        <a:buFont typeface="Arial"/>
                        <a:buChar char="•"/>
                        <a:tabLst>
                          <a:tab pos="224790" algn="l"/>
                          <a:tab pos="226060" algn="l"/>
                        </a:tabLst>
                      </a:pPr>
                      <a:r>
                        <a:rPr lang="en-GB" sz="1100" dirty="0">
                          <a:latin typeface="+mn-lt"/>
                          <a:cs typeface="Calibri"/>
                        </a:rPr>
                        <a:t>Forward</a:t>
                      </a:r>
                      <a:r>
                        <a:rPr lang="en-GB" sz="1100" spc="-40" dirty="0">
                          <a:latin typeface="+mn-lt"/>
                          <a:cs typeface="Calibri"/>
                        </a:rPr>
                        <a:t> </a:t>
                      </a:r>
                      <a:r>
                        <a:rPr lang="en-GB" sz="1100" dirty="0">
                          <a:latin typeface="+mn-lt"/>
                          <a:cs typeface="Calibri"/>
                        </a:rPr>
                        <a:t>asset</a:t>
                      </a:r>
                      <a:r>
                        <a:rPr lang="en-GB" sz="1100" spc="-20" dirty="0">
                          <a:latin typeface="+mn-lt"/>
                          <a:cs typeface="Calibri"/>
                        </a:rPr>
                        <a:t> </a:t>
                      </a:r>
                      <a:r>
                        <a:rPr lang="en-GB" sz="1100" dirty="0">
                          <a:latin typeface="+mn-lt"/>
                          <a:cs typeface="Calibri"/>
                        </a:rPr>
                        <a:t>purchases,</a:t>
                      </a:r>
                      <a:r>
                        <a:rPr lang="en-GB" sz="1100" spc="-40" dirty="0">
                          <a:latin typeface="+mn-lt"/>
                          <a:cs typeface="Calibri"/>
                        </a:rPr>
                        <a:t> </a:t>
                      </a:r>
                      <a:r>
                        <a:rPr lang="en-GB" sz="1100" dirty="0">
                          <a:latin typeface="+mn-lt"/>
                          <a:cs typeface="Calibri"/>
                        </a:rPr>
                        <a:t>forward</a:t>
                      </a:r>
                      <a:r>
                        <a:rPr lang="en-GB" sz="1100" spc="-30" dirty="0">
                          <a:latin typeface="+mn-lt"/>
                          <a:cs typeface="Calibri"/>
                        </a:rPr>
                        <a:t> </a:t>
                      </a:r>
                      <a:r>
                        <a:rPr lang="en-GB" sz="1100" dirty="0">
                          <a:latin typeface="+mn-lt"/>
                          <a:cs typeface="Calibri"/>
                        </a:rPr>
                        <a:t>deposits</a:t>
                      </a:r>
                      <a:r>
                        <a:rPr lang="en-GB" sz="1100" spc="-35" dirty="0">
                          <a:latin typeface="+mn-lt"/>
                          <a:cs typeface="Calibri"/>
                        </a:rPr>
                        <a:t> </a:t>
                      </a:r>
                      <a:r>
                        <a:rPr lang="en-GB" sz="1100" dirty="0">
                          <a:latin typeface="+mn-lt"/>
                          <a:cs typeface="Calibri"/>
                        </a:rPr>
                        <a:t>and</a:t>
                      </a:r>
                      <a:r>
                        <a:rPr lang="en-GB" sz="1100" spc="-25" dirty="0">
                          <a:latin typeface="+mn-lt"/>
                          <a:cs typeface="Calibri"/>
                        </a:rPr>
                        <a:t> </a:t>
                      </a:r>
                      <a:r>
                        <a:rPr lang="en-GB" sz="1100" dirty="0">
                          <a:latin typeface="+mn-lt"/>
                          <a:cs typeface="Calibri"/>
                        </a:rPr>
                        <a:t>partly</a:t>
                      </a:r>
                      <a:r>
                        <a:rPr lang="en-GB" sz="1100" spc="-30" dirty="0">
                          <a:latin typeface="+mn-lt"/>
                          <a:cs typeface="Calibri"/>
                        </a:rPr>
                        <a:t> </a:t>
                      </a:r>
                      <a:r>
                        <a:rPr lang="en-GB" sz="1100" dirty="0">
                          <a:latin typeface="+mn-lt"/>
                          <a:cs typeface="Calibri"/>
                        </a:rPr>
                        <a:t>paid</a:t>
                      </a:r>
                      <a:r>
                        <a:rPr lang="en-GB" sz="1100" spc="-25" dirty="0">
                          <a:latin typeface="+mn-lt"/>
                          <a:cs typeface="Calibri"/>
                        </a:rPr>
                        <a:t> </a:t>
                      </a:r>
                      <a:r>
                        <a:rPr lang="en-GB" sz="1100" dirty="0">
                          <a:latin typeface="+mn-lt"/>
                          <a:cs typeface="Calibri"/>
                        </a:rPr>
                        <a:t>shares</a:t>
                      </a:r>
                      <a:r>
                        <a:rPr lang="en-GB" sz="1100" spc="-30" dirty="0">
                          <a:latin typeface="+mn-lt"/>
                          <a:cs typeface="Calibri"/>
                        </a:rPr>
                        <a:t> </a:t>
                      </a:r>
                      <a:r>
                        <a:rPr lang="en-GB" sz="1100" dirty="0">
                          <a:latin typeface="+mn-lt"/>
                          <a:cs typeface="Calibri"/>
                        </a:rPr>
                        <a:t>and</a:t>
                      </a:r>
                      <a:r>
                        <a:rPr lang="en-GB" sz="1100" spc="-30" dirty="0">
                          <a:latin typeface="+mn-lt"/>
                          <a:cs typeface="Calibri"/>
                        </a:rPr>
                        <a:t> </a:t>
                      </a:r>
                      <a:r>
                        <a:rPr lang="en-GB" sz="1100" dirty="0">
                          <a:latin typeface="+mn-lt"/>
                          <a:cs typeface="Calibri"/>
                        </a:rPr>
                        <a:t>securities</a:t>
                      </a:r>
                    </a:p>
                    <a:p>
                      <a:pPr marL="225425" indent="-180975" rtl="0">
                        <a:lnSpc>
                          <a:spcPct val="100000"/>
                        </a:lnSpc>
                        <a:spcBef>
                          <a:spcPts val="200"/>
                        </a:spcBef>
                        <a:buFont typeface="Arial"/>
                        <a:buChar char="•"/>
                        <a:tabLst>
                          <a:tab pos="224790" algn="l"/>
                          <a:tab pos="226060" algn="l"/>
                        </a:tabLst>
                      </a:pPr>
                      <a:r>
                        <a:rPr lang="en-GB" sz="1100" spc="-10" dirty="0">
                          <a:latin typeface="+mn-lt"/>
                          <a:cs typeface="Calibri"/>
                        </a:rPr>
                        <a:t>Off-</a:t>
                      </a:r>
                      <a:r>
                        <a:rPr lang="en-GB" sz="1100" dirty="0">
                          <a:latin typeface="+mn-lt"/>
                          <a:cs typeface="Calibri"/>
                        </a:rPr>
                        <a:t>balance</a:t>
                      </a:r>
                      <a:r>
                        <a:rPr lang="en-GB" sz="1100" spc="-45" dirty="0">
                          <a:latin typeface="+mn-lt"/>
                          <a:cs typeface="Calibri"/>
                        </a:rPr>
                        <a:t> </a:t>
                      </a:r>
                      <a:r>
                        <a:rPr lang="en-GB" sz="1100" dirty="0">
                          <a:latin typeface="+mn-lt"/>
                          <a:cs typeface="Calibri"/>
                        </a:rPr>
                        <a:t>sheet</a:t>
                      </a:r>
                      <a:r>
                        <a:rPr lang="en-GB" sz="1100" spc="-15" dirty="0">
                          <a:latin typeface="+mn-lt"/>
                          <a:cs typeface="Calibri"/>
                        </a:rPr>
                        <a:t> </a:t>
                      </a:r>
                      <a:r>
                        <a:rPr lang="en-GB" sz="1100" dirty="0">
                          <a:latin typeface="+mn-lt"/>
                          <a:cs typeface="Calibri"/>
                        </a:rPr>
                        <a:t>items</a:t>
                      </a:r>
                      <a:r>
                        <a:rPr lang="en-GB" sz="1100" spc="-15" dirty="0">
                          <a:latin typeface="+mn-lt"/>
                          <a:cs typeface="Calibri"/>
                        </a:rPr>
                        <a:t> </a:t>
                      </a:r>
                      <a:r>
                        <a:rPr lang="en-GB" sz="1100" dirty="0">
                          <a:latin typeface="+mn-lt"/>
                          <a:cs typeface="Calibri"/>
                        </a:rPr>
                        <a:t>that</a:t>
                      </a:r>
                      <a:r>
                        <a:rPr lang="en-GB" sz="1100" spc="-15" dirty="0">
                          <a:latin typeface="+mn-lt"/>
                          <a:cs typeface="Calibri"/>
                        </a:rPr>
                        <a:t> </a:t>
                      </a:r>
                      <a:r>
                        <a:rPr lang="en-GB" sz="1100" dirty="0">
                          <a:latin typeface="+mn-lt"/>
                          <a:cs typeface="Calibri"/>
                        </a:rPr>
                        <a:t>are</a:t>
                      </a:r>
                      <a:r>
                        <a:rPr lang="en-GB" sz="1100" spc="-20" dirty="0">
                          <a:latin typeface="+mn-lt"/>
                          <a:cs typeface="Calibri"/>
                        </a:rPr>
                        <a:t> </a:t>
                      </a:r>
                      <a:r>
                        <a:rPr lang="en-GB" sz="1100" dirty="0">
                          <a:latin typeface="+mn-lt"/>
                          <a:cs typeface="Calibri"/>
                        </a:rPr>
                        <a:t>credit</a:t>
                      </a:r>
                      <a:r>
                        <a:rPr lang="en-GB" sz="1100" spc="-15" dirty="0">
                          <a:latin typeface="+mn-lt"/>
                          <a:cs typeface="Calibri"/>
                        </a:rPr>
                        <a:t> </a:t>
                      </a:r>
                      <a:r>
                        <a:rPr lang="en-GB" sz="1100" dirty="0">
                          <a:latin typeface="+mn-lt"/>
                          <a:cs typeface="Calibri"/>
                        </a:rPr>
                        <a:t>substitutes</a:t>
                      </a:r>
                      <a:r>
                        <a:rPr lang="en-GB" sz="1100" spc="-25" dirty="0">
                          <a:latin typeface="+mn-lt"/>
                          <a:cs typeface="Calibri"/>
                        </a:rPr>
                        <a:t> </a:t>
                      </a:r>
                      <a:r>
                        <a:rPr lang="en-GB" sz="1100" dirty="0">
                          <a:latin typeface="+mn-lt"/>
                          <a:cs typeface="Calibri"/>
                        </a:rPr>
                        <a:t>not</a:t>
                      </a:r>
                      <a:r>
                        <a:rPr lang="en-GB" sz="1100" spc="-25" dirty="0">
                          <a:latin typeface="+mn-lt"/>
                          <a:cs typeface="Calibri"/>
                        </a:rPr>
                        <a:t> </a:t>
                      </a:r>
                      <a:r>
                        <a:rPr lang="en-GB" sz="1100" dirty="0">
                          <a:latin typeface="+mn-lt"/>
                          <a:cs typeface="Calibri"/>
                        </a:rPr>
                        <a:t>included</a:t>
                      </a:r>
                      <a:r>
                        <a:rPr lang="en-GB" sz="1100" spc="-35" dirty="0">
                          <a:latin typeface="+mn-lt"/>
                          <a:cs typeface="Calibri"/>
                        </a:rPr>
                        <a:t> </a:t>
                      </a:r>
                      <a:r>
                        <a:rPr lang="en-GB" sz="1100" dirty="0">
                          <a:latin typeface="+mn-lt"/>
                          <a:cs typeface="Calibri"/>
                        </a:rPr>
                        <a:t>in</a:t>
                      </a:r>
                      <a:r>
                        <a:rPr lang="en-GB" sz="1100" spc="-20" dirty="0">
                          <a:latin typeface="+mn-lt"/>
                          <a:cs typeface="Calibri"/>
                        </a:rPr>
                        <a:t> </a:t>
                      </a:r>
                      <a:r>
                        <a:rPr lang="en-GB" sz="1100" dirty="0">
                          <a:latin typeface="+mn-lt"/>
                          <a:cs typeface="Calibri"/>
                        </a:rPr>
                        <a:t>any</a:t>
                      </a:r>
                      <a:r>
                        <a:rPr lang="en-GB" sz="1100" spc="-25" dirty="0">
                          <a:latin typeface="+mn-lt"/>
                          <a:cs typeface="Calibri"/>
                        </a:rPr>
                        <a:t> </a:t>
                      </a:r>
                      <a:r>
                        <a:rPr lang="en-GB" sz="1100" dirty="0">
                          <a:latin typeface="+mn-lt"/>
                          <a:cs typeface="Calibri"/>
                        </a:rPr>
                        <a:t>other</a:t>
                      </a:r>
                      <a:r>
                        <a:rPr lang="en-GB" sz="1100" spc="-20" dirty="0">
                          <a:latin typeface="+mn-lt"/>
                          <a:cs typeface="Calibri"/>
                        </a:rPr>
                        <a:t> </a:t>
                      </a:r>
                      <a:r>
                        <a:rPr lang="en-GB" sz="1100" spc="-10" dirty="0">
                          <a:latin typeface="+mn-lt"/>
                          <a:cs typeface="Calibri"/>
                        </a:rPr>
                        <a:t>category</a:t>
                      </a:r>
                      <a:endParaRPr lang="en-GB" sz="1100" dirty="0">
                        <a:latin typeface="+mn-lt"/>
                        <a:cs typeface="Calibri"/>
                      </a:endParaRPr>
                    </a:p>
                  </a:txBody>
                  <a:tcPr marL="0" marR="0" marT="37465" marB="0" anchor="ctr">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algn="ctr" rtl="0">
                        <a:lnSpc>
                          <a:spcPct val="100000"/>
                        </a:lnSpc>
                        <a:spcBef>
                          <a:spcPts val="200"/>
                        </a:spcBef>
                      </a:pPr>
                      <a:r>
                        <a:rPr lang="en-GB" sz="1100" dirty="0">
                          <a:latin typeface="+mn-lt"/>
                          <a:cs typeface="Calibri"/>
                        </a:rPr>
                        <a:t>100%</a:t>
                      </a:r>
                    </a:p>
                  </a:txBody>
                  <a:tcPr marL="0" marR="0" marT="0" marB="0" anchor="ctr">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algn="ctr" rtl="0">
                        <a:lnSpc>
                          <a:spcPct val="100000"/>
                        </a:lnSpc>
                        <a:spcBef>
                          <a:spcPts val="200"/>
                        </a:spcBef>
                      </a:pPr>
                      <a:r>
                        <a:rPr lang="en-GB" sz="1100" dirty="0">
                          <a:latin typeface="+mn-lt"/>
                          <a:cs typeface="Calibri"/>
                        </a:rPr>
                        <a:t>100%</a:t>
                      </a:r>
                    </a:p>
                  </a:txBody>
                  <a:tcPr marL="0" marR="0" marT="0" marB="0" anchor="ctr">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algn="ctr" rtl="0">
                        <a:lnSpc>
                          <a:spcPct val="100000"/>
                        </a:lnSpc>
                        <a:spcBef>
                          <a:spcPts val="200"/>
                        </a:spcBef>
                      </a:pPr>
                      <a:r>
                        <a:rPr lang="en-GB" sz="1100" dirty="0">
                          <a:latin typeface="+mn-lt"/>
                          <a:cs typeface="Calibri"/>
                        </a:rPr>
                        <a:t>100%</a:t>
                      </a:r>
                    </a:p>
                  </a:txBody>
                  <a:tcPr marL="0" marR="0" marT="0" marB="0" anchor="ctr">
                    <a:lnL w="9525">
                      <a:solidFill>
                        <a:srgbClr val="000000"/>
                      </a:solidFill>
                      <a:prstDash val="solid"/>
                    </a:lnL>
                    <a:lnR w="9525" cap="flat" cmpd="sng" algn="ctr">
                      <a:no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9384">
                <a:tc>
                  <a:txBody>
                    <a:bodyPr/>
                    <a:lstStyle/>
                    <a:p>
                      <a:pPr marL="224790" marR="464820" indent="-179705" rtl="0">
                        <a:lnSpc>
                          <a:spcPct val="100000"/>
                        </a:lnSpc>
                        <a:spcBef>
                          <a:spcPts val="200"/>
                        </a:spcBef>
                        <a:buFont typeface="Arial"/>
                        <a:buChar char="•"/>
                        <a:tabLst>
                          <a:tab pos="224790" algn="l"/>
                          <a:tab pos="226060" algn="l"/>
                        </a:tabLst>
                      </a:pPr>
                      <a:r>
                        <a:rPr lang="en-GB" sz="1100" dirty="0">
                          <a:latin typeface="+mn-lt"/>
                          <a:cs typeface="Calibri"/>
                        </a:rPr>
                        <a:t>Certain</a:t>
                      </a:r>
                      <a:r>
                        <a:rPr lang="en-GB" sz="1100" spc="-25" dirty="0">
                          <a:latin typeface="+mn-lt"/>
                          <a:cs typeface="Calibri"/>
                        </a:rPr>
                        <a:t> </a:t>
                      </a:r>
                      <a:r>
                        <a:rPr lang="en-GB" sz="1100" spc="-10" dirty="0">
                          <a:latin typeface="+mn-lt"/>
                          <a:cs typeface="Calibri"/>
                        </a:rPr>
                        <a:t>transaction-</a:t>
                      </a:r>
                      <a:r>
                        <a:rPr lang="en-GB" sz="1100" dirty="0">
                          <a:latin typeface="+mn-lt"/>
                          <a:cs typeface="Calibri"/>
                        </a:rPr>
                        <a:t>related</a:t>
                      </a:r>
                      <a:r>
                        <a:rPr lang="en-GB" sz="1100" spc="-20" dirty="0">
                          <a:latin typeface="+mn-lt"/>
                          <a:cs typeface="Calibri"/>
                        </a:rPr>
                        <a:t> </a:t>
                      </a:r>
                      <a:r>
                        <a:rPr lang="en-GB" sz="1100" dirty="0">
                          <a:latin typeface="+mn-lt"/>
                          <a:cs typeface="Calibri"/>
                        </a:rPr>
                        <a:t>contingent</a:t>
                      </a:r>
                      <a:r>
                        <a:rPr lang="en-GB" sz="1100" spc="-25" dirty="0">
                          <a:latin typeface="+mn-lt"/>
                          <a:cs typeface="Calibri"/>
                        </a:rPr>
                        <a:t> </a:t>
                      </a:r>
                      <a:r>
                        <a:rPr lang="en-GB" sz="1100" dirty="0">
                          <a:latin typeface="+mn-lt"/>
                          <a:cs typeface="Calibri"/>
                        </a:rPr>
                        <a:t>items</a:t>
                      </a:r>
                    </a:p>
                  </a:txBody>
                  <a:tcPr marL="0" marR="0" marT="37465" marB="0" anchor="ctr">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255270" algn="r" rtl="0">
                        <a:lnSpc>
                          <a:spcPct val="100000"/>
                        </a:lnSpc>
                        <a:spcBef>
                          <a:spcPts val="200"/>
                        </a:spcBef>
                      </a:pPr>
                      <a:r>
                        <a:rPr lang="en-GB" sz="1100" spc="-25" dirty="0">
                          <a:latin typeface="+mn-lt"/>
                          <a:cs typeface="Calibri"/>
                        </a:rPr>
                        <a:t>50%</a:t>
                      </a:r>
                      <a:endParaRPr lang="en-GB" sz="1100" dirty="0">
                        <a:latin typeface="+mn-lt"/>
                        <a:cs typeface="Calibri"/>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00000"/>
                        </a:lnSpc>
                        <a:spcBef>
                          <a:spcPts val="200"/>
                        </a:spcBef>
                      </a:pPr>
                      <a:r>
                        <a:rPr lang="en-GB" sz="1100" spc="-25" dirty="0">
                          <a:latin typeface="+mn-lt"/>
                          <a:cs typeface="Calibri"/>
                        </a:rPr>
                        <a:t>50%</a:t>
                      </a:r>
                      <a:endParaRPr lang="en-GB" sz="1100" dirty="0">
                        <a:latin typeface="+mn-lt"/>
                        <a:cs typeface="Calibri"/>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lnSpc>
                          <a:spcPct val="100000"/>
                        </a:lnSpc>
                        <a:spcBef>
                          <a:spcPts val="200"/>
                        </a:spcBef>
                      </a:pPr>
                      <a:r>
                        <a:rPr lang="en-GB" sz="1100" spc="-25" dirty="0">
                          <a:latin typeface="+mn-lt"/>
                          <a:cs typeface="Calibri"/>
                        </a:rPr>
                        <a:t>50%</a:t>
                      </a:r>
                      <a:endParaRPr lang="en-GB" sz="1100" dirty="0">
                        <a:latin typeface="+mn-lt"/>
                        <a:cs typeface="Calibri"/>
                      </a:endParaRPr>
                    </a:p>
                  </a:txBody>
                  <a:tcPr marL="0" marR="0" marT="0" marB="0" anchor="ctr">
                    <a:lnL w="9525" cap="flat" cmpd="sng" algn="ctr">
                      <a:solidFill>
                        <a:srgbClr val="000000"/>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074964"/>
                  </a:ext>
                </a:extLst>
              </a:tr>
              <a:tr h="439384">
                <a:tc>
                  <a:txBody>
                    <a:bodyPr/>
                    <a:lstStyle/>
                    <a:p>
                      <a:pPr marL="224790" marR="137160" indent="-179705" rtl="0">
                        <a:lnSpc>
                          <a:spcPct val="100000"/>
                        </a:lnSpc>
                        <a:spcBef>
                          <a:spcPts val="200"/>
                        </a:spcBef>
                        <a:buFont typeface="Arial"/>
                        <a:buChar char="•"/>
                        <a:tabLst>
                          <a:tab pos="224790" algn="l"/>
                          <a:tab pos="226060" algn="l"/>
                        </a:tabLst>
                      </a:pPr>
                      <a:r>
                        <a:rPr lang="en-GB" sz="1100" dirty="0">
                          <a:latin typeface="+mn-lt"/>
                          <a:cs typeface="Calibri"/>
                        </a:rPr>
                        <a:t>Both</a:t>
                      </a:r>
                      <a:r>
                        <a:rPr lang="en-GB" sz="1100" spc="-15" dirty="0">
                          <a:latin typeface="+mn-lt"/>
                          <a:cs typeface="Calibri"/>
                        </a:rPr>
                        <a:t> </a:t>
                      </a:r>
                      <a:r>
                        <a:rPr lang="en-GB" sz="1100" dirty="0">
                          <a:latin typeface="+mn-lt"/>
                          <a:cs typeface="Calibri"/>
                        </a:rPr>
                        <a:t>the issuing</a:t>
                      </a:r>
                      <a:r>
                        <a:rPr lang="en-GB" sz="1100" spc="-15" dirty="0">
                          <a:latin typeface="+mn-lt"/>
                          <a:cs typeface="Calibri"/>
                        </a:rPr>
                        <a:t> </a:t>
                      </a:r>
                      <a:r>
                        <a:rPr lang="en-GB" sz="1100" dirty="0">
                          <a:latin typeface="+mn-lt"/>
                          <a:cs typeface="Calibri"/>
                        </a:rPr>
                        <a:t>and</a:t>
                      </a:r>
                      <a:r>
                        <a:rPr lang="en-GB" sz="1100" spc="-10" dirty="0">
                          <a:latin typeface="+mn-lt"/>
                          <a:cs typeface="Calibri"/>
                        </a:rPr>
                        <a:t> </a:t>
                      </a:r>
                      <a:r>
                        <a:rPr lang="en-GB" sz="1100" dirty="0">
                          <a:latin typeface="+mn-lt"/>
                          <a:cs typeface="Calibri"/>
                        </a:rPr>
                        <a:t>confirming</a:t>
                      </a:r>
                      <a:r>
                        <a:rPr lang="en-GB" sz="1100" spc="-25" dirty="0">
                          <a:latin typeface="+mn-lt"/>
                          <a:cs typeface="Calibri"/>
                        </a:rPr>
                        <a:t> </a:t>
                      </a:r>
                      <a:r>
                        <a:rPr lang="en-GB" sz="1100" dirty="0">
                          <a:latin typeface="+mn-lt"/>
                          <a:cs typeface="Calibri"/>
                        </a:rPr>
                        <a:t>banks</a:t>
                      </a:r>
                      <a:r>
                        <a:rPr lang="en-GB" sz="1100" spc="-25" dirty="0">
                          <a:latin typeface="+mn-lt"/>
                          <a:cs typeface="Calibri"/>
                        </a:rPr>
                        <a:t> </a:t>
                      </a:r>
                      <a:r>
                        <a:rPr lang="en-GB" sz="1100" dirty="0">
                          <a:latin typeface="+mn-lt"/>
                          <a:cs typeface="Calibri"/>
                        </a:rPr>
                        <a:t>of</a:t>
                      </a:r>
                      <a:r>
                        <a:rPr lang="en-GB" sz="1100" spc="-10" dirty="0">
                          <a:latin typeface="+mn-lt"/>
                          <a:cs typeface="Calibri"/>
                        </a:rPr>
                        <a:t> short-</a:t>
                      </a:r>
                      <a:r>
                        <a:rPr lang="en-GB" sz="1100" dirty="0">
                          <a:latin typeface="+mn-lt"/>
                          <a:cs typeface="Calibri"/>
                        </a:rPr>
                        <a:t>term</a:t>
                      </a:r>
                      <a:r>
                        <a:rPr lang="en-GB" sz="1100" b="0" kern="0" baseline="30000" dirty="0">
                          <a:solidFill>
                            <a:schemeClr val="tx1"/>
                          </a:solidFill>
                          <a:latin typeface="+mn-lt"/>
                          <a:ea typeface="+mn-ea"/>
                          <a:cs typeface="Times New Roman"/>
                        </a:rPr>
                        <a:t>4</a:t>
                      </a:r>
                      <a:r>
                        <a:rPr lang="en-GB" sz="1100" spc="-10" dirty="0">
                          <a:latin typeface="+mn-lt"/>
                          <a:cs typeface="Calibri"/>
                        </a:rPr>
                        <a:t> self-liquidating</a:t>
                      </a:r>
                      <a:r>
                        <a:rPr lang="en-GB" sz="1100" spc="-15" dirty="0">
                          <a:latin typeface="+mn-lt"/>
                          <a:cs typeface="Calibri"/>
                        </a:rPr>
                        <a:t> </a:t>
                      </a:r>
                      <a:r>
                        <a:rPr lang="en-GB" sz="1100" dirty="0">
                          <a:latin typeface="+mn-lt"/>
                          <a:cs typeface="Calibri"/>
                        </a:rPr>
                        <a:t>trade</a:t>
                      </a:r>
                      <a:r>
                        <a:rPr lang="en-GB" sz="1100" spc="-5" dirty="0">
                          <a:latin typeface="+mn-lt"/>
                          <a:cs typeface="Calibri"/>
                        </a:rPr>
                        <a:t> </a:t>
                      </a:r>
                      <a:r>
                        <a:rPr lang="en-GB" sz="1100" dirty="0">
                          <a:latin typeface="+mn-lt"/>
                          <a:cs typeface="Calibri"/>
                        </a:rPr>
                        <a:t>letters of</a:t>
                      </a:r>
                      <a:r>
                        <a:rPr lang="en-GB" sz="1100" spc="-15" dirty="0">
                          <a:latin typeface="+mn-lt"/>
                          <a:cs typeface="Calibri"/>
                        </a:rPr>
                        <a:t> </a:t>
                      </a:r>
                      <a:r>
                        <a:rPr lang="en-GB" sz="1100" dirty="0">
                          <a:latin typeface="+mn-lt"/>
                          <a:cs typeface="Calibri"/>
                        </a:rPr>
                        <a:t>credit</a:t>
                      </a:r>
                      <a:r>
                        <a:rPr lang="en-GB" sz="1100" spc="-5" dirty="0">
                          <a:latin typeface="+mn-lt"/>
                          <a:cs typeface="Calibri"/>
                        </a:rPr>
                        <a:t> </a:t>
                      </a:r>
                      <a:r>
                        <a:rPr lang="en-GB" sz="1100" dirty="0">
                          <a:latin typeface="+mn-lt"/>
                          <a:cs typeface="Calibri"/>
                        </a:rPr>
                        <a:t>arising</a:t>
                      </a:r>
                      <a:r>
                        <a:rPr lang="en-GB" sz="1100" spc="-10" dirty="0">
                          <a:latin typeface="+mn-lt"/>
                          <a:cs typeface="Calibri"/>
                        </a:rPr>
                        <a:t> </a:t>
                      </a:r>
                      <a:r>
                        <a:rPr lang="en-GB" sz="1100" spc="-20" dirty="0">
                          <a:latin typeface="+mn-lt"/>
                          <a:cs typeface="Calibri"/>
                        </a:rPr>
                        <a:t>from </a:t>
                      </a:r>
                      <a:r>
                        <a:rPr lang="en-GB" sz="1100" dirty="0">
                          <a:latin typeface="+mn-lt"/>
                          <a:cs typeface="Calibri"/>
                        </a:rPr>
                        <a:t>the</a:t>
                      </a:r>
                      <a:r>
                        <a:rPr lang="en-GB" sz="1100" spc="-10" dirty="0">
                          <a:latin typeface="+mn-lt"/>
                          <a:cs typeface="Calibri"/>
                        </a:rPr>
                        <a:t> </a:t>
                      </a:r>
                      <a:r>
                        <a:rPr lang="en-GB" sz="1100" dirty="0">
                          <a:latin typeface="+mn-lt"/>
                          <a:cs typeface="Calibri"/>
                        </a:rPr>
                        <a:t>movement of goods</a:t>
                      </a:r>
                    </a:p>
                  </a:txBody>
                  <a:tcPr marL="0" marR="0" marT="37465" marB="0" anchor="ctr">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tcPr>
                </a:tc>
                <a:tc>
                  <a:txBody>
                    <a:bodyPr/>
                    <a:lstStyle/>
                    <a:p>
                      <a:pPr marR="255270" algn="r" rtl="0">
                        <a:lnSpc>
                          <a:spcPct val="100000"/>
                        </a:lnSpc>
                        <a:spcBef>
                          <a:spcPts val="200"/>
                        </a:spcBef>
                      </a:pPr>
                      <a:r>
                        <a:rPr lang="en-GB" sz="1100" spc="-25" dirty="0">
                          <a:latin typeface="+mn-lt"/>
                          <a:cs typeface="Calibri"/>
                        </a:rPr>
                        <a:t>20%</a:t>
                      </a:r>
                      <a:endParaRPr lang="en-GB" sz="1100" dirty="0">
                        <a:latin typeface="+mn-lt"/>
                        <a:cs typeface="Calibri"/>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tcPr>
                </a:tc>
                <a:tc>
                  <a:txBody>
                    <a:bodyPr/>
                    <a:lstStyle/>
                    <a:p>
                      <a:pPr algn="ctr" rtl="0">
                        <a:lnSpc>
                          <a:spcPct val="100000"/>
                        </a:lnSpc>
                        <a:spcBef>
                          <a:spcPts val="200"/>
                        </a:spcBef>
                      </a:pPr>
                      <a:r>
                        <a:rPr lang="en-GB" sz="1100" spc="-25" dirty="0">
                          <a:latin typeface="+mn-lt"/>
                          <a:cs typeface="Calibri"/>
                        </a:rPr>
                        <a:t>20%</a:t>
                      </a:r>
                      <a:endParaRPr lang="en-GB" sz="1100" dirty="0">
                        <a:latin typeface="+mn-lt"/>
                        <a:cs typeface="Calibri"/>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tcPr>
                </a:tc>
                <a:tc>
                  <a:txBody>
                    <a:bodyPr/>
                    <a:lstStyle/>
                    <a:p>
                      <a:pPr algn="ctr" rtl="0">
                        <a:lnSpc>
                          <a:spcPct val="100000"/>
                        </a:lnSpc>
                        <a:spcBef>
                          <a:spcPts val="200"/>
                        </a:spcBef>
                      </a:pPr>
                      <a:r>
                        <a:rPr lang="en-GB" sz="1100" spc="-25" dirty="0">
                          <a:latin typeface="+mn-lt"/>
                          <a:cs typeface="Calibri"/>
                        </a:rPr>
                        <a:t>20%</a:t>
                      </a:r>
                      <a:endParaRPr lang="en-GB" sz="1100" dirty="0">
                        <a:latin typeface="+mn-lt"/>
                        <a:cs typeface="Calibri"/>
                      </a:endParaRPr>
                    </a:p>
                  </a:txBody>
                  <a:tcPr marL="0" marR="0" marT="0" marB="0" anchor="ctr">
                    <a:lnL w="9525" cap="flat" cmpd="sng" algn="ctr">
                      <a:solidFill>
                        <a:srgbClr val="000000"/>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tcPr>
                </a:tc>
                <a:extLst>
                  <a:ext uri="{0D108BD9-81ED-4DB2-BD59-A6C34878D82A}">
                    <a16:rowId xmlns:a16="http://schemas.microsoft.com/office/drawing/2014/main" val="1272481433"/>
                  </a:ext>
                </a:extLst>
              </a:tr>
              <a:tr h="406940">
                <a:tc>
                  <a:txBody>
                    <a:bodyPr/>
                    <a:lstStyle/>
                    <a:p>
                      <a:pPr marL="225425" marR="616585" indent="-180340" rtl="0">
                        <a:lnSpc>
                          <a:spcPct val="100000"/>
                        </a:lnSpc>
                        <a:spcBef>
                          <a:spcPts val="200"/>
                        </a:spcBef>
                        <a:buFont typeface="Arial"/>
                        <a:buChar char="•"/>
                        <a:tabLst>
                          <a:tab pos="224790" algn="l"/>
                          <a:tab pos="226060" algn="l"/>
                        </a:tabLst>
                      </a:pPr>
                      <a:r>
                        <a:rPr lang="en-GB" sz="1100" b="0" dirty="0">
                          <a:latin typeface="+mn-lt"/>
                          <a:cs typeface="Calibri"/>
                        </a:rPr>
                        <a:t>Note</a:t>
                      </a:r>
                      <a:r>
                        <a:rPr lang="en-GB" sz="1100" b="0" spc="-35" dirty="0">
                          <a:latin typeface="+mn-lt"/>
                          <a:cs typeface="Calibri"/>
                        </a:rPr>
                        <a:t> </a:t>
                      </a:r>
                      <a:r>
                        <a:rPr lang="en-GB" sz="1100" b="0" dirty="0">
                          <a:latin typeface="+mn-lt"/>
                          <a:cs typeface="Calibri"/>
                        </a:rPr>
                        <a:t>issuance</a:t>
                      </a:r>
                      <a:r>
                        <a:rPr lang="en-GB" sz="1100" b="0" spc="-35" dirty="0">
                          <a:latin typeface="+mn-lt"/>
                          <a:cs typeface="Calibri"/>
                        </a:rPr>
                        <a:t> </a:t>
                      </a:r>
                      <a:r>
                        <a:rPr lang="en-GB" sz="1100" b="0" dirty="0">
                          <a:latin typeface="+mn-lt"/>
                          <a:cs typeface="Calibri"/>
                        </a:rPr>
                        <a:t>facilities</a:t>
                      </a:r>
                      <a:r>
                        <a:rPr lang="en-GB" sz="1100" b="0" spc="-20" dirty="0">
                          <a:latin typeface="+mn-lt"/>
                          <a:cs typeface="Calibri"/>
                        </a:rPr>
                        <a:t> </a:t>
                      </a:r>
                      <a:r>
                        <a:rPr lang="en-GB" sz="1100" b="0" dirty="0">
                          <a:latin typeface="+mn-lt"/>
                          <a:cs typeface="Calibri"/>
                        </a:rPr>
                        <a:t>and</a:t>
                      </a:r>
                      <a:r>
                        <a:rPr lang="en-GB" sz="1100" b="0" spc="-25" dirty="0">
                          <a:latin typeface="+mn-lt"/>
                          <a:cs typeface="Calibri"/>
                        </a:rPr>
                        <a:t> </a:t>
                      </a:r>
                      <a:r>
                        <a:rPr lang="en-GB" sz="1100" b="0" dirty="0">
                          <a:latin typeface="+mn-lt"/>
                          <a:cs typeface="Calibri"/>
                        </a:rPr>
                        <a:t>revolving</a:t>
                      </a:r>
                      <a:r>
                        <a:rPr lang="en-GB" sz="1100" b="0" spc="-25" dirty="0">
                          <a:latin typeface="+mn-lt"/>
                          <a:cs typeface="Calibri"/>
                        </a:rPr>
                        <a:t> </a:t>
                      </a:r>
                      <a:r>
                        <a:rPr lang="en-GB" sz="1100" b="0" dirty="0">
                          <a:latin typeface="+mn-lt"/>
                          <a:cs typeface="Calibri"/>
                        </a:rPr>
                        <a:t>underwriting</a:t>
                      </a:r>
                      <a:r>
                        <a:rPr lang="en-GB" sz="1100" b="0" spc="-25" dirty="0">
                          <a:latin typeface="+mn-lt"/>
                          <a:cs typeface="Calibri"/>
                        </a:rPr>
                        <a:t> </a:t>
                      </a:r>
                      <a:r>
                        <a:rPr lang="en-GB" sz="1100" b="0" dirty="0">
                          <a:latin typeface="+mn-lt"/>
                          <a:cs typeface="Calibri"/>
                        </a:rPr>
                        <a:t>facilities</a:t>
                      </a:r>
                      <a:r>
                        <a:rPr lang="en-GB" sz="1100" b="0" spc="-25" dirty="0">
                          <a:latin typeface="+mn-lt"/>
                          <a:cs typeface="Calibri"/>
                        </a:rPr>
                        <a:t> </a:t>
                      </a:r>
                      <a:r>
                        <a:rPr lang="en-GB" sz="1100" b="0" dirty="0">
                          <a:latin typeface="+mn-lt"/>
                          <a:cs typeface="Calibri"/>
                        </a:rPr>
                        <a:t>regardless</a:t>
                      </a:r>
                      <a:r>
                        <a:rPr lang="en-GB" sz="1100" b="0" spc="-30" dirty="0">
                          <a:latin typeface="+mn-lt"/>
                          <a:cs typeface="Calibri"/>
                        </a:rPr>
                        <a:t> </a:t>
                      </a:r>
                      <a:r>
                        <a:rPr lang="en-GB" sz="1100" b="0" dirty="0">
                          <a:latin typeface="+mn-lt"/>
                          <a:cs typeface="Calibri"/>
                        </a:rPr>
                        <a:t>of</a:t>
                      </a:r>
                      <a:r>
                        <a:rPr lang="en-GB" sz="1100" b="0" spc="-25" dirty="0">
                          <a:latin typeface="+mn-lt"/>
                          <a:cs typeface="Calibri"/>
                        </a:rPr>
                        <a:t> </a:t>
                      </a:r>
                      <a:r>
                        <a:rPr lang="en-GB" sz="1100" b="0" dirty="0">
                          <a:latin typeface="+mn-lt"/>
                          <a:cs typeface="Calibri"/>
                        </a:rPr>
                        <a:t>the</a:t>
                      </a:r>
                      <a:r>
                        <a:rPr lang="en-GB" sz="1100" b="0" spc="-20" dirty="0">
                          <a:latin typeface="+mn-lt"/>
                          <a:cs typeface="Calibri"/>
                        </a:rPr>
                        <a:t> </a:t>
                      </a:r>
                      <a:r>
                        <a:rPr lang="en-GB" sz="1100" b="0" dirty="0">
                          <a:latin typeface="+mn-lt"/>
                          <a:cs typeface="Calibri"/>
                        </a:rPr>
                        <a:t>maturity</a:t>
                      </a:r>
                      <a:r>
                        <a:rPr lang="en-GB" sz="1100" b="0" spc="-30" dirty="0">
                          <a:latin typeface="+mn-lt"/>
                          <a:cs typeface="Calibri"/>
                        </a:rPr>
                        <a:t> </a:t>
                      </a:r>
                      <a:r>
                        <a:rPr lang="en-GB" sz="1100" b="0" dirty="0">
                          <a:latin typeface="+mn-lt"/>
                          <a:cs typeface="Calibri"/>
                        </a:rPr>
                        <a:t>of</a:t>
                      </a:r>
                      <a:r>
                        <a:rPr lang="en-GB" sz="1100" b="0" spc="-20" dirty="0">
                          <a:latin typeface="+mn-lt"/>
                          <a:cs typeface="Calibri"/>
                        </a:rPr>
                        <a:t> </a:t>
                      </a:r>
                      <a:r>
                        <a:rPr lang="en-GB" sz="1100" b="0" spc="-25" dirty="0">
                          <a:latin typeface="+mn-lt"/>
                          <a:cs typeface="Calibri"/>
                        </a:rPr>
                        <a:t>the </a:t>
                      </a:r>
                      <a:r>
                        <a:rPr lang="en-GB" sz="1100" b="0" dirty="0">
                          <a:latin typeface="+mn-lt"/>
                          <a:cs typeface="Calibri"/>
                        </a:rPr>
                        <a:t>underlying</a:t>
                      </a:r>
                      <a:r>
                        <a:rPr lang="en-GB" sz="1100" b="0" spc="-40" dirty="0">
                          <a:latin typeface="+mn-lt"/>
                          <a:cs typeface="Calibri"/>
                        </a:rPr>
                        <a:t> </a:t>
                      </a:r>
                      <a:r>
                        <a:rPr lang="en-GB" sz="1100" b="0" spc="-10" dirty="0">
                          <a:latin typeface="+mn-lt"/>
                          <a:cs typeface="Calibri"/>
                        </a:rPr>
                        <a:t>facility</a:t>
                      </a:r>
                      <a:endParaRPr lang="en-GB" sz="1100" b="0" dirty="0">
                        <a:latin typeface="+mn-lt"/>
                        <a:cs typeface="Calibri"/>
                      </a:endParaRPr>
                    </a:p>
                  </a:txBody>
                  <a:tcPr marL="0" marR="0" marT="37465" marB="0" anchor="ctr">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255270" algn="r" rtl="0">
                        <a:lnSpc>
                          <a:spcPct val="100000"/>
                        </a:lnSpc>
                        <a:spcBef>
                          <a:spcPts val="200"/>
                        </a:spcBef>
                      </a:pPr>
                      <a:r>
                        <a:rPr lang="en-GB" sz="1100" b="0" spc="-25" dirty="0">
                          <a:latin typeface="+mn-lt"/>
                          <a:cs typeface="Calibri"/>
                        </a:rPr>
                        <a:t>50%</a:t>
                      </a:r>
                      <a:endParaRPr lang="en-GB" sz="1100" b="0" dirty="0">
                        <a:latin typeface="+mn-lt"/>
                        <a:cs typeface="Calibri"/>
                      </a:endParaRPr>
                    </a:p>
                  </a:txBody>
                  <a:tcPr marL="0" marR="0" marT="0" marB="0" anchor="ctr">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a:lnSpc>
                          <a:spcPct val="100000"/>
                        </a:lnSpc>
                        <a:spcBef>
                          <a:spcPts val="200"/>
                        </a:spcBef>
                      </a:pPr>
                      <a:r>
                        <a:rPr lang="en-GB" sz="1100" b="0" spc="-25" dirty="0">
                          <a:latin typeface="+mn-lt"/>
                          <a:cs typeface="Calibri"/>
                        </a:rPr>
                        <a:t>75%</a:t>
                      </a:r>
                      <a:endParaRPr lang="en-GB" sz="1100" b="0" dirty="0">
                        <a:latin typeface="+mn-lt"/>
                        <a:cs typeface="Calibri"/>
                      </a:endParaRPr>
                    </a:p>
                  </a:txBody>
                  <a:tcPr marL="0" marR="0" marT="0" marB="0" anchor="ctr">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a:lnSpc>
                          <a:spcPct val="100000"/>
                        </a:lnSpc>
                        <a:spcBef>
                          <a:spcPts val="200"/>
                        </a:spcBef>
                      </a:pPr>
                      <a:r>
                        <a:rPr lang="en-GB" sz="1100" b="0" spc="-25" dirty="0">
                          <a:latin typeface="+mn-lt"/>
                          <a:cs typeface="Calibri"/>
                        </a:rPr>
                        <a:t>50%</a:t>
                      </a:r>
                      <a:endParaRPr lang="en-GB" sz="1100" b="0" dirty="0">
                        <a:latin typeface="+mn-lt"/>
                        <a:cs typeface="Calibri"/>
                      </a:endParaRPr>
                    </a:p>
                  </a:txBody>
                  <a:tcPr marL="0" marR="0" marT="0" marB="0" anchor="ctr">
                    <a:lnL w="9525">
                      <a:solidFill>
                        <a:srgbClr val="000000"/>
                      </a:solidFill>
                      <a:prstDash val="soli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393768">
                <a:tc>
                  <a:txBody>
                    <a:bodyPr/>
                    <a:lstStyle/>
                    <a:p>
                      <a:pPr marL="224790" marR="532765" indent="-180340" rtl="0">
                        <a:lnSpc>
                          <a:spcPct val="100000"/>
                        </a:lnSpc>
                        <a:spcBef>
                          <a:spcPts val="200"/>
                        </a:spcBef>
                        <a:buFont typeface="Arial"/>
                        <a:buChar char="•"/>
                        <a:tabLst>
                          <a:tab pos="224790" algn="l"/>
                          <a:tab pos="225425" algn="l"/>
                        </a:tabLst>
                      </a:pPr>
                      <a:r>
                        <a:rPr lang="en-GB" sz="1100" b="0" dirty="0">
                          <a:latin typeface="+mn-lt"/>
                          <a:cs typeface="Calibri"/>
                        </a:rPr>
                        <a:t>Commitments,</a:t>
                      </a:r>
                      <a:r>
                        <a:rPr lang="en-GB" sz="1100" b="0" spc="-35" dirty="0">
                          <a:latin typeface="+mn-lt"/>
                          <a:cs typeface="Calibri"/>
                        </a:rPr>
                        <a:t> </a:t>
                      </a:r>
                      <a:r>
                        <a:rPr lang="en-GB" sz="1100" b="0" dirty="0">
                          <a:latin typeface="+mn-lt"/>
                          <a:cs typeface="Calibri"/>
                        </a:rPr>
                        <a:t>unless</a:t>
                      </a:r>
                      <a:r>
                        <a:rPr lang="en-GB" sz="1100" b="0" spc="-20" dirty="0">
                          <a:latin typeface="+mn-lt"/>
                          <a:cs typeface="Calibri"/>
                        </a:rPr>
                        <a:t> </a:t>
                      </a:r>
                      <a:r>
                        <a:rPr lang="en-GB" sz="1100" b="0" dirty="0">
                          <a:latin typeface="+mn-lt"/>
                          <a:cs typeface="Calibri"/>
                        </a:rPr>
                        <a:t>they</a:t>
                      </a:r>
                      <a:r>
                        <a:rPr lang="en-GB" sz="1100" b="0" spc="-20" dirty="0">
                          <a:latin typeface="+mn-lt"/>
                          <a:cs typeface="Calibri"/>
                        </a:rPr>
                        <a:t> </a:t>
                      </a:r>
                      <a:r>
                        <a:rPr lang="en-GB" sz="1100" b="0" dirty="0">
                          <a:latin typeface="+mn-lt"/>
                          <a:cs typeface="Calibri"/>
                        </a:rPr>
                        <a:t>qualify</a:t>
                      </a:r>
                      <a:r>
                        <a:rPr lang="en-GB" sz="1100" b="0" spc="-15" dirty="0">
                          <a:latin typeface="+mn-lt"/>
                          <a:cs typeface="Calibri"/>
                        </a:rPr>
                        <a:t> </a:t>
                      </a:r>
                      <a:r>
                        <a:rPr lang="en-GB" sz="1100" b="0" dirty="0">
                          <a:latin typeface="+mn-lt"/>
                          <a:cs typeface="Calibri"/>
                        </a:rPr>
                        <a:t>for</a:t>
                      </a:r>
                      <a:r>
                        <a:rPr lang="en-GB" sz="1100" b="0" spc="-25" dirty="0">
                          <a:latin typeface="+mn-lt"/>
                          <a:cs typeface="Calibri"/>
                        </a:rPr>
                        <a:t> </a:t>
                      </a:r>
                      <a:r>
                        <a:rPr lang="en-GB" sz="1100" b="0" dirty="0">
                          <a:latin typeface="+mn-lt"/>
                          <a:cs typeface="Calibri"/>
                        </a:rPr>
                        <a:t>a</a:t>
                      </a:r>
                      <a:r>
                        <a:rPr lang="en-GB" sz="1100" b="0" spc="-20" dirty="0">
                          <a:latin typeface="+mn-lt"/>
                          <a:cs typeface="Calibri"/>
                        </a:rPr>
                        <a:t> </a:t>
                      </a:r>
                      <a:r>
                        <a:rPr lang="en-GB" sz="1100" b="0" dirty="0">
                          <a:latin typeface="+mn-lt"/>
                          <a:cs typeface="Calibri"/>
                        </a:rPr>
                        <a:t>lower</a:t>
                      </a:r>
                      <a:r>
                        <a:rPr lang="en-GB" sz="1100" b="0" spc="-15" dirty="0">
                          <a:latin typeface="+mn-lt"/>
                          <a:cs typeface="Calibri"/>
                        </a:rPr>
                        <a:t> </a:t>
                      </a:r>
                      <a:r>
                        <a:rPr lang="en-GB" sz="1100" b="0" dirty="0">
                          <a:latin typeface="+mn-lt"/>
                          <a:cs typeface="Calibri"/>
                        </a:rPr>
                        <a:t>CCF</a:t>
                      </a:r>
                      <a:r>
                        <a:rPr lang="en-GB" sz="1100" b="0" kern="0" baseline="30000" dirty="0">
                          <a:solidFill>
                            <a:schemeClr val="tx1"/>
                          </a:solidFill>
                          <a:latin typeface="+mn-lt"/>
                          <a:ea typeface="+mn-ea"/>
                          <a:cs typeface="Times New Roman"/>
                        </a:rPr>
                        <a:t>5</a:t>
                      </a:r>
                      <a:endParaRPr lang="en-GB" sz="1100" b="0" dirty="0">
                        <a:latin typeface="+mn-lt"/>
                        <a:cs typeface="Calibri"/>
                      </a:endParaRPr>
                    </a:p>
                  </a:txBody>
                  <a:tcPr marL="0" marR="0" marT="37465" marB="0" anchor="ctr">
                    <a:lnR w="952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a:solidFill>
                        <a:srgbClr val="000000"/>
                      </a:solidFill>
                      <a:prstDash val="solid"/>
                    </a:lnB>
                    <a:solidFill>
                      <a:schemeClr val="accent3">
                        <a:lumMod val="20000"/>
                        <a:lumOff val="80000"/>
                      </a:schemeClr>
                    </a:solidFill>
                  </a:tcPr>
                </a:tc>
                <a:tc>
                  <a:txBody>
                    <a:bodyPr/>
                    <a:lstStyle/>
                    <a:p>
                      <a:pPr marL="87630" rtl="0">
                        <a:lnSpc>
                          <a:spcPct val="100000"/>
                        </a:lnSpc>
                        <a:spcBef>
                          <a:spcPts val="200"/>
                        </a:spcBef>
                      </a:pPr>
                      <a:r>
                        <a:rPr lang="en-GB" sz="1100" b="0" dirty="0">
                          <a:latin typeface="+mn-lt"/>
                          <a:cs typeface="Calibri"/>
                        </a:rPr>
                        <a:t>20%</a:t>
                      </a:r>
                      <a:r>
                        <a:rPr lang="en-GB" sz="1100" b="0" spc="-5" dirty="0">
                          <a:latin typeface="+mn-lt"/>
                          <a:cs typeface="Calibri"/>
                        </a:rPr>
                        <a:t> </a:t>
                      </a:r>
                      <a:r>
                        <a:rPr lang="en-GB" sz="1100" b="0" dirty="0">
                          <a:latin typeface="+mn-lt"/>
                          <a:cs typeface="Calibri"/>
                        </a:rPr>
                        <a:t>=&lt; </a:t>
                      </a:r>
                      <a:r>
                        <a:rPr lang="en-GB" sz="1100" b="0" spc="-25" dirty="0">
                          <a:latin typeface="+mn-lt"/>
                          <a:cs typeface="Calibri"/>
                        </a:rPr>
                        <a:t>1yr</a:t>
                      </a:r>
                      <a:endParaRPr lang="en-GB" sz="1100" b="0" dirty="0">
                        <a:latin typeface="+mn-lt"/>
                        <a:cs typeface="Calibri"/>
                      </a:endParaRPr>
                    </a:p>
                    <a:p>
                      <a:pPr marL="118745" rtl="0">
                        <a:lnSpc>
                          <a:spcPct val="100000"/>
                        </a:lnSpc>
                        <a:spcBef>
                          <a:spcPts val="200"/>
                        </a:spcBef>
                      </a:pPr>
                      <a:r>
                        <a:rPr lang="en-GB" sz="1100" b="0" dirty="0">
                          <a:latin typeface="+mn-lt"/>
                          <a:cs typeface="Calibri"/>
                        </a:rPr>
                        <a:t>50% &gt; </a:t>
                      </a:r>
                      <a:r>
                        <a:rPr lang="en-GB" sz="1100" b="0" spc="-25" dirty="0">
                          <a:latin typeface="+mn-lt"/>
                          <a:cs typeface="Calibri"/>
                        </a:rPr>
                        <a:t>1yr</a:t>
                      </a:r>
                      <a:endParaRPr lang="en-GB" sz="1100" b="0" dirty="0">
                        <a:latin typeface="+mn-lt"/>
                        <a:cs typeface="Calibri"/>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a:solidFill>
                        <a:srgbClr val="000000"/>
                      </a:solidFill>
                      <a:prstDash val="solid"/>
                    </a:lnB>
                    <a:solidFill>
                      <a:schemeClr val="accent3">
                        <a:lumMod val="20000"/>
                        <a:lumOff val="80000"/>
                      </a:schemeClr>
                    </a:solidFill>
                  </a:tcPr>
                </a:tc>
                <a:tc>
                  <a:txBody>
                    <a:bodyPr/>
                    <a:lstStyle/>
                    <a:p>
                      <a:pPr algn="ctr" rtl="0">
                        <a:lnSpc>
                          <a:spcPct val="100000"/>
                        </a:lnSpc>
                        <a:spcBef>
                          <a:spcPts val="200"/>
                        </a:spcBef>
                      </a:pPr>
                      <a:r>
                        <a:rPr lang="en-GB" sz="1100" b="0" spc="-25" dirty="0">
                          <a:latin typeface="+mn-lt"/>
                          <a:cs typeface="Calibri"/>
                        </a:rPr>
                        <a:t>75%</a:t>
                      </a:r>
                      <a:endParaRPr lang="en-GB" sz="1100" b="0" dirty="0">
                        <a:latin typeface="+mn-lt"/>
                        <a:cs typeface="Calibri"/>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a:solidFill>
                        <a:srgbClr val="000000"/>
                      </a:solidFill>
                      <a:prstDash val="solid"/>
                    </a:lnB>
                    <a:solidFill>
                      <a:schemeClr val="accent3">
                        <a:lumMod val="20000"/>
                        <a:lumOff val="80000"/>
                      </a:schemeClr>
                    </a:solidFill>
                  </a:tcPr>
                </a:tc>
                <a:tc>
                  <a:txBody>
                    <a:bodyPr/>
                    <a:lstStyle/>
                    <a:p>
                      <a:pPr algn="ctr" rtl="0">
                        <a:lnSpc>
                          <a:spcPct val="100000"/>
                        </a:lnSpc>
                        <a:spcBef>
                          <a:spcPts val="200"/>
                        </a:spcBef>
                      </a:pPr>
                      <a:r>
                        <a:rPr lang="en-GB" sz="1100" b="0" spc="-25" dirty="0">
                          <a:latin typeface="+mn-lt"/>
                          <a:cs typeface="Calibri"/>
                        </a:rPr>
                        <a:t>40%</a:t>
                      </a:r>
                      <a:endParaRPr lang="en-GB" sz="1100" b="0" dirty="0">
                        <a:latin typeface="+mn-lt"/>
                        <a:cs typeface="Calibri"/>
                      </a:endParaRPr>
                    </a:p>
                  </a:txBody>
                  <a:tcPr marL="0" marR="0" marT="0" marB="0" anchor="ctr">
                    <a:lnL w="9525" cap="flat" cmpd="sng" algn="ctr">
                      <a:solidFill>
                        <a:srgbClr val="000000"/>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a:solidFill>
                        <a:srgbClr val="000000"/>
                      </a:solidFill>
                      <a:prstDash val="solid"/>
                    </a:lnB>
                    <a:solidFill>
                      <a:schemeClr val="accent3">
                        <a:lumMod val="20000"/>
                        <a:lumOff val="80000"/>
                      </a:schemeClr>
                    </a:solidFill>
                  </a:tcPr>
                </a:tc>
                <a:extLst>
                  <a:ext uri="{0D108BD9-81ED-4DB2-BD59-A6C34878D82A}">
                    <a16:rowId xmlns:a16="http://schemas.microsoft.com/office/drawing/2014/main" val="10004"/>
                  </a:ext>
                </a:extLst>
              </a:tr>
              <a:tr h="589959">
                <a:tc>
                  <a:txBody>
                    <a:bodyPr/>
                    <a:lstStyle/>
                    <a:p>
                      <a:pPr marL="224790" marR="38735" indent="-180340" rtl="0">
                        <a:lnSpc>
                          <a:spcPct val="100000"/>
                        </a:lnSpc>
                        <a:spcBef>
                          <a:spcPts val="200"/>
                        </a:spcBef>
                        <a:buFont typeface="Arial"/>
                        <a:buChar char="•"/>
                        <a:tabLst>
                          <a:tab pos="224790" algn="l"/>
                          <a:tab pos="225425" algn="l"/>
                        </a:tabLst>
                      </a:pPr>
                      <a:r>
                        <a:rPr lang="en-GB" sz="1100" b="1" dirty="0">
                          <a:latin typeface="+mn-lt"/>
                          <a:cs typeface="Calibri"/>
                        </a:rPr>
                        <a:t>Commitments</a:t>
                      </a:r>
                      <a:r>
                        <a:rPr lang="en-GB" sz="1100" b="1" spc="-30" dirty="0">
                          <a:latin typeface="+mn-lt"/>
                          <a:cs typeface="Calibri"/>
                        </a:rPr>
                        <a:t> </a:t>
                      </a:r>
                      <a:r>
                        <a:rPr lang="en-GB" sz="1100" b="1" dirty="0">
                          <a:latin typeface="+mn-lt"/>
                          <a:cs typeface="Calibri"/>
                        </a:rPr>
                        <a:t>that</a:t>
                      </a:r>
                      <a:r>
                        <a:rPr lang="en-GB" sz="1100" b="1" spc="-5" dirty="0">
                          <a:latin typeface="+mn-lt"/>
                          <a:cs typeface="Calibri"/>
                        </a:rPr>
                        <a:t> </a:t>
                      </a:r>
                      <a:r>
                        <a:rPr lang="en-GB" sz="1100" b="1" dirty="0">
                          <a:latin typeface="+mn-lt"/>
                          <a:cs typeface="Calibri"/>
                        </a:rPr>
                        <a:t>are</a:t>
                      </a:r>
                      <a:r>
                        <a:rPr lang="en-GB" sz="1100" b="1" spc="-25" dirty="0">
                          <a:latin typeface="+mn-lt"/>
                          <a:cs typeface="Calibri"/>
                        </a:rPr>
                        <a:t> </a:t>
                      </a:r>
                      <a:r>
                        <a:rPr lang="en-GB" sz="1100" b="1" dirty="0">
                          <a:latin typeface="+mn-lt"/>
                          <a:cs typeface="Calibri"/>
                        </a:rPr>
                        <a:t>unconditionally</a:t>
                      </a:r>
                      <a:r>
                        <a:rPr lang="en-GB" sz="1100" b="1" spc="-15" dirty="0">
                          <a:latin typeface="+mn-lt"/>
                          <a:cs typeface="Calibri"/>
                        </a:rPr>
                        <a:t> </a:t>
                      </a:r>
                      <a:r>
                        <a:rPr lang="en-GB" sz="1100" b="1" spc="-10" dirty="0">
                          <a:latin typeface="+mn-lt"/>
                          <a:cs typeface="Calibri"/>
                        </a:rPr>
                        <a:t>cancellable</a:t>
                      </a:r>
                      <a:r>
                        <a:rPr lang="en-GB" sz="1100" b="1" spc="-30" dirty="0">
                          <a:latin typeface="+mn-lt"/>
                          <a:cs typeface="Calibri"/>
                        </a:rPr>
                        <a:t> </a:t>
                      </a:r>
                      <a:r>
                        <a:rPr lang="en-GB" sz="1100" b="1" dirty="0">
                          <a:latin typeface="+mn-lt"/>
                          <a:cs typeface="Calibri"/>
                        </a:rPr>
                        <a:t>at</a:t>
                      </a:r>
                      <a:r>
                        <a:rPr lang="en-GB" sz="1100" b="1" spc="-5" dirty="0">
                          <a:latin typeface="+mn-lt"/>
                          <a:cs typeface="Calibri"/>
                        </a:rPr>
                        <a:t> </a:t>
                      </a:r>
                      <a:r>
                        <a:rPr lang="en-GB" sz="1100" b="1" dirty="0">
                          <a:latin typeface="+mn-lt"/>
                          <a:cs typeface="Calibri"/>
                        </a:rPr>
                        <a:t>any</a:t>
                      </a:r>
                      <a:r>
                        <a:rPr lang="en-GB" sz="1100" b="1" spc="-10" dirty="0">
                          <a:latin typeface="+mn-lt"/>
                          <a:cs typeface="Calibri"/>
                        </a:rPr>
                        <a:t> </a:t>
                      </a:r>
                      <a:r>
                        <a:rPr lang="en-GB" sz="1100" b="1" dirty="0">
                          <a:latin typeface="+mn-lt"/>
                          <a:cs typeface="Calibri"/>
                        </a:rPr>
                        <a:t>time</a:t>
                      </a:r>
                      <a:r>
                        <a:rPr lang="en-GB" sz="1100" b="1" spc="-5" dirty="0">
                          <a:latin typeface="+mn-lt"/>
                          <a:cs typeface="Calibri"/>
                        </a:rPr>
                        <a:t> </a:t>
                      </a:r>
                      <a:r>
                        <a:rPr lang="en-GB" sz="1100" b="1" dirty="0">
                          <a:latin typeface="+mn-lt"/>
                          <a:cs typeface="Calibri"/>
                        </a:rPr>
                        <a:t>by</a:t>
                      </a:r>
                      <a:r>
                        <a:rPr lang="en-GB" sz="1100" b="1" spc="-10" dirty="0">
                          <a:latin typeface="+mn-lt"/>
                          <a:cs typeface="Calibri"/>
                        </a:rPr>
                        <a:t> </a:t>
                      </a:r>
                      <a:r>
                        <a:rPr lang="en-GB" sz="1100" b="1" dirty="0">
                          <a:latin typeface="+mn-lt"/>
                          <a:cs typeface="Calibri"/>
                        </a:rPr>
                        <a:t>the</a:t>
                      </a:r>
                      <a:r>
                        <a:rPr lang="en-GB" sz="1100" b="1" spc="-5" dirty="0">
                          <a:latin typeface="+mn-lt"/>
                          <a:cs typeface="Calibri"/>
                        </a:rPr>
                        <a:t> </a:t>
                      </a:r>
                      <a:r>
                        <a:rPr lang="en-GB" sz="1100" b="1" dirty="0">
                          <a:latin typeface="+mn-lt"/>
                          <a:cs typeface="Calibri"/>
                        </a:rPr>
                        <a:t>bank</a:t>
                      </a:r>
                      <a:r>
                        <a:rPr lang="en-GB" sz="1100" b="1" spc="-25" dirty="0">
                          <a:latin typeface="+mn-lt"/>
                          <a:cs typeface="Calibri"/>
                        </a:rPr>
                        <a:t> </a:t>
                      </a:r>
                      <a:r>
                        <a:rPr lang="en-GB" sz="1100" b="1" dirty="0">
                          <a:latin typeface="+mn-lt"/>
                          <a:cs typeface="Calibri"/>
                        </a:rPr>
                        <a:t>without</a:t>
                      </a:r>
                      <a:r>
                        <a:rPr lang="en-GB" sz="1100" b="1" spc="5" dirty="0">
                          <a:latin typeface="+mn-lt"/>
                          <a:cs typeface="Calibri"/>
                        </a:rPr>
                        <a:t> </a:t>
                      </a:r>
                      <a:r>
                        <a:rPr lang="en-GB" sz="1100" b="1" dirty="0">
                          <a:latin typeface="+mn-lt"/>
                          <a:cs typeface="Calibri"/>
                        </a:rPr>
                        <a:t>prior</a:t>
                      </a:r>
                      <a:r>
                        <a:rPr lang="en-GB" sz="1100" b="1" spc="-20" dirty="0">
                          <a:latin typeface="+mn-lt"/>
                          <a:cs typeface="Calibri"/>
                        </a:rPr>
                        <a:t> </a:t>
                      </a:r>
                      <a:r>
                        <a:rPr lang="en-GB" sz="1100" b="1" dirty="0">
                          <a:latin typeface="+mn-lt"/>
                          <a:cs typeface="Calibri"/>
                        </a:rPr>
                        <a:t>notice,</a:t>
                      </a:r>
                      <a:r>
                        <a:rPr lang="en-GB" sz="1100" b="1" spc="-15" dirty="0">
                          <a:latin typeface="+mn-lt"/>
                          <a:cs typeface="Calibri"/>
                        </a:rPr>
                        <a:t> </a:t>
                      </a:r>
                      <a:r>
                        <a:rPr lang="en-GB" sz="1100" b="1" dirty="0">
                          <a:latin typeface="+mn-lt"/>
                          <a:cs typeface="Calibri"/>
                        </a:rPr>
                        <a:t>or</a:t>
                      </a:r>
                      <a:r>
                        <a:rPr lang="en-GB" sz="1100" b="1" spc="-10" dirty="0">
                          <a:latin typeface="+mn-lt"/>
                          <a:cs typeface="Calibri"/>
                        </a:rPr>
                        <a:t> </a:t>
                      </a:r>
                      <a:r>
                        <a:rPr lang="en-GB" sz="1100" b="1" spc="-20" dirty="0">
                          <a:latin typeface="+mn-lt"/>
                          <a:cs typeface="Calibri"/>
                        </a:rPr>
                        <a:t>that </a:t>
                      </a:r>
                      <a:r>
                        <a:rPr lang="en-GB" sz="1100" b="1" spc="-10" dirty="0">
                          <a:latin typeface="+mn-lt"/>
                          <a:cs typeface="Calibri"/>
                        </a:rPr>
                        <a:t>effectively</a:t>
                      </a:r>
                      <a:r>
                        <a:rPr lang="en-GB" sz="1100" b="1" spc="-40" dirty="0">
                          <a:latin typeface="+mn-lt"/>
                          <a:cs typeface="Calibri"/>
                        </a:rPr>
                        <a:t> </a:t>
                      </a:r>
                      <a:r>
                        <a:rPr lang="en-GB" sz="1100" b="1" dirty="0">
                          <a:latin typeface="+mn-lt"/>
                          <a:cs typeface="Calibri"/>
                        </a:rPr>
                        <a:t>provide</a:t>
                      </a:r>
                      <a:r>
                        <a:rPr lang="en-GB" sz="1100" b="1" spc="-20" dirty="0">
                          <a:latin typeface="+mn-lt"/>
                          <a:cs typeface="Calibri"/>
                        </a:rPr>
                        <a:t> </a:t>
                      </a:r>
                      <a:r>
                        <a:rPr lang="en-GB" sz="1100" b="1" dirty="0">
                          <a:latin typeface="+mn-lt"/>
                          <a:cs typeface="Calibri"/>
                        </a:rPr>
                        <a:t>for</a:t>
                      </a:r>
                      <a:r>
                        <a:rPr lang="en-GB" sz="1100" b="1" spc="-20" dirty="0">
                          <a:latin typeface="+mn-lt"/>
                          <a:cs typeface="Calibri"/>
                        </a:rPr>
                        <a:t> </a:t>
                      </a:r>
                      <a:r>
                        <a:rPr lang="en-GB" sz="1100" b="1" dirty="0">
                          <a:latin typeface="+mn-lt"/>
                          <a:cs typeface="Calibri"/>
                        </a:rPr>
                        <a:t>automatic</a:t>
                      </a:r>
                      <a:r>
                        <a:rPr lang="en-GB" sz="1100" b="1" spc="-30" dirty="0">
                          <a:latin typeface="+mn-lt"/>
                          <a:cs typeface="Calibri"/>
                        </a:rPr>
                        <a:t> </a:t>
                      </a:r>
                      <a:r>
                        <a:rPr lang="en-GB" sz="1100" b="1" dirty="0">
                          <a:latin typeface="+mn-lt"/>
                          <a:cs typeface="Calibri"/>
                        </a:rPr>
                        <a:t>cancellation</a:t>
                      </a:r>
                      <a:r>
                        <a:rPr lang="en-GB" sz="1100" b="1" spc="-20" dirty="0">
                          <a:latin typeface="+mn-lt"/>
                          <a:cs typeface="Calibri"/>
                        </a:rPr>
                        <a:t> </a:t>
                      </a:r>
                      <a:r>
                        <a:rPr lang="en-GB" sz="1100" b="1" dirty="0">
                          <a:latin typeface="+mn-lt"/>
                          <a:cs typeface="Calibri"/>
                        </a:rPr>
                        <a:t>due</a:t>
                      </a:r>
                      <a:r>
                        <a:rPr lang="en-GB" sz="1100" b="1" spc="-20" dirty="0">
                          <a:latin typeface="+mn-lt"/>
                          <a:cs typeface="Calibri"/>
                        </a:rPr>
                        <a:t> </a:t>
                      </a:r>
                      <a:r>
                        <a:rPr lang="en-GB" sz="1100" b="1" dirty="0">
                          <a:latin typeface="+mn-lt"/>
                          <a:cs typeface="Calibri"/>
                        </a:rPr>
                        <a:t>to</a:t>
                      </a:r>
                      <a:r>
                        <a:rPr lang="en-GB" sz="1100" b="1" spc="-10" dirty="0">
                          <a:latin typeface="+mn-lt"/>
                          <a:cs typeface="Calibri"/>
                        </a:rPr>
                        <a:t> </a:t>
                      </a:r>
                      <a:r>
                        <a:rPr lang="en-GB" sz="1100" b="1" dirty="0">
                          <a:latin typeface="+mn-lt"/>
                          <a:cs typeface="Calibri"/>
                        </a:rPr>
                        <a:t>deterioration</a:t>
                      </a:r>
                      <a:r>
                        <a:rPr lang="en-GB" sz="1100" b="1" spc="-20" dirty="0">
                          <a:latin typeface="+mn-lt"/>
                          <a:cs typeface="Calibri"/>
                        </a:rPr>
                        <a:t> </a:t>
                      </a:r>
                      <a:r>
                        <a:rPr lang="en-GB" sz="1100" b="1" dirty="0">
                          <a:latin typeface="+mn-lt"/>
                          <a:cs typeface="Calibri"/>
                        </a:rPr>
                        <a:t>in</a:t>
                      </a:r>
                      <a:r>
                        <a:rPr lang="en-GB" sz="1100" b="1" spc="-5" dirty="0">
                          <a:latin typeface="+mn-lt"/>
                          <a:cs typeface="Calibri"/>
                        </a:rPr>
                        <a:t> </a:t>
                      </a:r>
                      <a:r>
                        <a:rPr lang="en-GB" sz="1100" b="1" dirty="0">
                          <a:latin typeface="+mn-lt"/>
                          <a:cs typeface="Calibri"/>
                        </a:rPr>
                        <a:t>a</a:t>
                      </a:r>
                      <a:r>
                        <a:rPr lang="en-GB" sz="1100" b="1" spc="-15" dirty="0">
                          <a:latin typeface="+mn-lt"/>
                          <a:cs typeface="Calibri"/>
                        </a:rPr>
                        <a:t> </a:t>
                      </a:r>
                      <a:r>
                        <a:rPr lang="en-GB" sz="1100" b="1" dirty="0">
                          <a:latin typeface="+mn-lt"/>
                          <a:cs typeface="Calibri"/>
                        </a:rPr>
                        <a:t>borrower’s</a:t>
                      </a:r>
                      <a:r>
                        <a:rPr lang="en-GB" sz="1100" b="1" spc="-20" dirty="0">
                          <a:latin typeface="+mn-lt"/>
                          <a:cs typeface="Calibri"/>
                        </a:rPr>
                        <a:t> </a:t>
                      </a:r>
                      <a:r>
                        <a:rPr lang="en-GB" sz="1100" b="1" spc="-10" dirty="0">
                          <a:latin typeface="+mn-lt"/>
                          <a:cs typeface="Calibri"/>
                        </a:rPr>
                        <a:t>creditworthiness</a:t>
                      </a:r>
                      <a:endParaRPr lang="en-GB" sz="1100" dirty="0">
                        <a:latin typeface="+mn-lt"/>
                        <a:cs typeface="Calibri"/>
                      </a:endParaRPr>
                    </a:p>
                  </a:txBody>
                  <a:tcPr marL="0" marR="0" marT="37465" marB="0" anchor="ctr">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chemeClr val="accent1">
                        <a:lumMod val="20000"/>
                        <a:lumOff val="80000"/>
                      </a:schemeClr>
                    </a:solidFill>
                  </a:tcPr>
                </a:tc>
                <a:tc>
                  <a:txBody>
                    <a:bodyPr/>
                    <a:lstStyle/>
                    <a:p>
                      <a:pPr marR="288290" algn="r" rtl="0">
                        <a:lnSpc>
                          <a:spcPct val="100000"/>
                        </a:lnSpc>
                        <a:spcBef>
                          <a:spcPts val="200"/>
                        </a:spcBef>
                      </a:pPr>
                      <a:r>
                        <a:rPr lang="en-GB" sz="1100" spc="-25" dirty="0">
                          <a:latin typeface="+mn-lt"/>
                          <a:cs typeface="Calibri"/>
                        </a:rPr>
                        <a:t>0%</a:t>
                      </a:r>
                      <a:endParaRPr lang="en-GB" sz="1100" dirty="0">
                        <a:latin typeface="+mn-lt"/>
                        <a:cs typeface="Calibri"/>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chemeClr val="accent1">
                        <a:lumMod val="20000"/>
                        <a:lumOff val="80000"/>
                      </a:schemeClr>
                    </a:solidFill>
                  </a:tcPr>
                </a:tc>
                <a:tc>
                  <a:txBody>
                    <a:bodyPr/>
                    <a:lstStyle/>
                    <a:p>
                      <a:pPr algn="ctr" rtl="0">
                        <a:lnSpc>
                          <a:spcPct val="100000"/>
                        </a:lnSpc>
                        <a:spcBef>
                          <a:spcPts val="200"/>
                        </a:spcBef>
                      </a:pPr>
                      <a:r>
                        <a:rPr lang="en-GB" sz="1100" spc="-25" dirty="0">
                          <a:latin typeface="+mn-lt"/>
                          <a:cs typeface="Calibri"/>
                        </a:rPr>
                        <a:t>0%</a:t>
                      </a:r>
                      <a:endParaRPr lang="en-GB" sz="1100" dirty="0">
                        <a:latin typeface="+mn-lt"/>
                        <a:cs typeface="Calibri"/>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chemeClr val="accent1">
                        <a:lumMod val="20000"/>
                        <a:lumOff val="80000"/>
                      </a:schemeClr>
                    </a:solidFill>
                  </a:tcPr>
                </a:tc>
                <a:tc>
                  <a:txBody>
                    <a:bodyPr/>
                    <a:lstStyle/>
                    <a:p>
                      <a:pPr algn="ctr" rtl="0">
                        <a:lnSpc>
                          <a:spcPct val="100000"/>
                        </a:lnSpc>
                        <a:spcBef>
                          <a:spcPts val="200"/>
                        </a:spcBef>
                      </a:pPr>
                      <a:r>
                        <a:rPr lang="en-GB" sz="1100" spc="-25" dirty="0">
                          <a:latin typeface="+mn-lt"/>
                          <a:cs typeface="Calibri"/>
                        </a:rPr>
                        <a:t>10%</a:t>
                      </a:r>
                      <a:endParaRPr lang="en-GB" sz="1100" dirty="0">
                        <a:latin typeface="+mn-lt"/>
                        <a:cs typeface="Calibri"/>
                      </a:endParaRPr>
                    </a:p>
                  </a:txBody>
                  <a:tcPr marL="0" marR="0" marT="0" marB="0" anchor="ctr">
                    <a:lnL w="9525" cap="flat" cmpd="sng" algn="ctr">
                      <a:solidFill>
                        <a:srgbClr val="000000"/>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13" name="Text Placeholder 8">
            <a:extLst>
              <a:ext uri="{FF2B5EF4-FFF2-40B4-BE49-F238E27FC236}">
                <a16:creationId xmlns:a16="http://schemas.microsoft.com/office/drawing/2014/main" id="{4F4231F8-D8E4-B0D0-3DD3-AC7545242581}"/>
              </a:ext>
            </a:extLst>
          </p:cNvPr>
          <p:cNvSpPr txBox="1">
            <a:spLocks/>
          </p:cNvSpPr>
          <p:nvPr/>
        </p:nvSpPr>
        <p:spPr>
          <a:xfrm>
            <a:off x="462280" y="1401453"/>
            <a:ext cx="2794000" cy="429768"/>
          </a:xfrm>
          <a:prstGeom prst="rect">
            <a:avLst/>
          </a:prstGeom>
          <a:noFill/>
          <a:ln>
            <a:noFill/>
          </a:ln>
        </p:spPr>
        <p:txBody>
          <a:bodyPr vert="horz" lIns="0" tIns="0" rIns="0" bIns="0" rtlCol="0" anchor="ctr">
            <a:noAutofit/>
          </a:bodyPr>
          <a:lstStyle>
            <a:lvl1pPr marL="0" indent="0" algn="l" defTabSz="914370" rtl="0" eaLnBrk="1" latinLnBrk="0" hangingPunct="1">
              <a:spcBef>
                <a:spcPts val="0"/>
              </a:spcBef>
              <a:buFont typeface="Arial" panose="020B0604020202020204" pitchFamily="34" charset="0"/>
              <a:buChar char="​"/>
              <a:defRPr sz="1400" b="1" kern="0">
                <a:solidFill>
                  <a:schemeClr val="tx1"/>
                </a:solidFill>
                <a:latin typeface="+mn-lt"/>
                <a:ea typeface="+mn-ea"/>
                <a:cs typeface="+mn-cs"/>
              </a:defRPr>
            </a:lvl1pPr>
            <a:lvl2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2pPr>
            <a:lvl3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3pPr>
            <a:lvl4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4pPr>
            <a:lvl5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5pPr>
            <a:lvl6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6pPr>
            <a:lvl7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7pPr>
            <a:lvl8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8pPr>
            <a:lvl9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9pPr>
          </a:lstStyle>
          <a:p>
            <a:r>
              <a:rPr lang="en-GB" sz="1200"/>
              <a:t>CCF harmonization in Basel IV</a:t>
            </a:r>
          </a:p>
        </p:txBody>
      </p:sp>
      <p:sp>
        <p:nvSpPr>
          <p:cNvPr id="15" name="Freeform: Shape 14">
            <a:extLst>
              <a:ext uri="{FF2B5EF4-FFF2-40B4-BE49-F238E27FC236}">
                <a16:creationId xmlns:a16="http://schemas.microsoft.com/office/drawing/2014/main" id="{061ED0B5-36BF-D91C-B9FE-91FCC512E57B}"/>
              </a:ext>
            </a:extLst>
          </p:cNvPr>
          <p:cNvSpPr>
            <a:spLocks noChangeAspect="1"/>
          </p:cNvSpPr>
          <p:nvPr/>
        </p:nvSpPr>
        <p:spPr>
          <a:xfrm>
            <a:off x="8665983" y="5118009"/>
            <a:ext cx="274321" cy="548641"/>
          </a:xfrm>
          <a:custGeom>
            <a:avLst/>
            <a:gdLst/>
            <a:ahLst/>
            <a:cxnLst/>
            <a:rect l="0" t="0" r="0" b="0"/>
            <a:pathLst>
              <a:path w="274321" h="548641">
                <a:moveTo>
                  <a:pt x="137160" y="411480"/>
                </a:moveTo>
                <a:lnTo>
                  <a:pt x="0" y="548640"/>
                </a:lnTo>
                <a:lnTo>
                  <a:pt x="274320" y="274320"/>
                </a:lnTo>
                <a:lnTo>
                  <a:pt x="0" y="0"/>
                </a:lnTo>
                <a:lnTo>
                  <a:pt x="137160" y="137160"/>
                </a:lnTo>
              </a:path>
            </a:pathLst>
          </a:cu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Shape 15">
            <a:extLst>
              <a:ext uri="{FF2B5EF4-FFF2-40B4-BE49-F238E27FC236}">
                <a16:creationId xmlns:a16="http://schemas.microsoft.com/office/drawing/2014/main" id="{3C6EF65A-42FA-6F05-7F37-E556B5D86695}"/>
              </a:ext>
            </a:extLst>
          </p:cNvPr>
          <p:cNvSpPr>
            <a:spLocks noChangeAspect="1"/>
          </p:cNvSpPr>
          <p:nvPr/>
        </p:nvSpPr>
        <p:spPr>
          <a:xfrm>
            <a:off x="8549143" y="5118009"/>
            <a:ext cx="274321" cy="548641"/>
          </a:xfrm>
          <a:custGeom>
            <a:avLst/>
            <a:gdLst/>
            <a:ahLst/>
            <a:cxnLst/>
            <a:rect l="0" t="0" r="0" b="0"/>
            <a:pathLst>
              <a:path w="274321" h="548641">
                <a:moveTo>
                  <a:pt x="137160" y="411480"/>
                </a:moveTo>
                <a:lnTo>
                  <a:pt x="0" y="548640"/>
                </a:lnTo>
                <a:lnTo>
                  <a:pt x="274320" y="274320"/>
                </a:lnTo>
                <a:lnTo>
                  <a:pt x="0" y="0"/>
                </a:lnTo>
                <a:lnTo>
                  <a:pt x="137160" y="137160"/>
                </a:lnTo>
              </a:path>
            </a:pathLst>
          </a:cu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224110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B08F244-F844-61CF-6FBB-1F0D97E97797}"/>
              </a:ext>
            </a:extLst>
          </p:cNvPr>
          <p:cNvGraphicFramePr>
            <a:graphicFrameLocks noChangeAspect="1"/>
          </p:cNvGraphicFramePr>
          <p:nvPr>
            <p:custDataLst>
              <p:tags r:id="rId1"/>
            </p:custDataLst>
            <p:extLst>
              <p:ext uri="{D42A27DB-BD31-4B8C-83A1-F6EECF244321}">
                <p14:modId xmlns:p14="http://schemas.microsoft.com/office/powerpoint/2010/main" val="2586390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think-cell data - do not delete" hidden="1">
                        <a:extLst>
                          <a:ext uri="{FF2B5EF4-FFF2-40B4-BE49-F238E27FC236}">
                            <a16:creationId xmlns:a16="http://schemas.microsoft.com/office/drawing/2014/main" id="{3B08F244-F844-61CF-6FBB-1F0D97E977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34D08B67-EC44-F5DC-1D07-D0F7F79E7815}"/>
              </a:ext>
            </a:extLst>
          </p:cNvPr>
          <p:cNvSpPr/>
          <p:nvPr/>
        </p:nvSpPr>
        <p:spPr>
          <a:xfrm>
            <a:off x="4413511" y="1879599"/>
            <a:ext cx="7353302" cy="2126075"/>
          </a:xfrm>
          <a:prstGeom prst="rect">
            <a:avLst/>
          </a:prstGeom>
          <a:solidFill>
            <a:schemeClr val="bg1">
              <a:lumMod val="95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err="1">
              <a:solidFill>
                <a:schemeClr val="tx1"/>
              </a:solidFill>
            </a:endParaRPr>
          </a:p>
        </p:txBody>
      </p:sp>
      <p:sp>
        <p:nvSpPr>
          <p:cNvPr id="2" name="Title 1">
            <a:extLst>
              <a:ext uri="{FF2B5EF4-FFF2-40B4-BE49-F238E27FC236}">
                <a16:creationId xmlns:a16="http://schemas.microsoft.com/office/drawing/2014/main" id="{B5676D91-4C12-69B7-9B82-BB70DA8BF12C}"/>
              </a:ext>
            </a:extLst>
          </p:cNvPr>
          <p:cNvSpPr>
            <a:spLocks noGrp="1"/>
          </p:cNvSpPr>
          <p:nvPr>
            <p:ph type="title"/>
          </p:nvPr>
        </p:nvSpPr>
        <p:spPr/>
        <p:txBody>
          <a:bodyPr vert="horz"/>
          <a:lstStyle/>
          <a:p>
            <a:r>
              <a:rPr lang="en-GB"/>
              <a:t>Data remediation program will help banks to mitigate consequences of negative CCF flooring at 0 rule proposed in </a:t>
            </a:r>
            <a:r>
              <a:rPr lang="en-GB" err="1"/>
              <a:t>basel</a:t>
            </a:r>
            <a:r>
              <a:rPr lang="en-GB"/>
              <a:t> IV</a:t>
            </a:r>
          </a:p>
        </p:txBody>
      </p:sp>
      <p:sp>
        <p:nvSpPr>
          <p:cNvPr id="3" name="Text Placeholder 2">
            <a:extLst>
              <a:ext uri="{FF2B5EF4-FFF2-40B4-BE49-F238E27FC236}">
                <a16:creationId xmlns:a16="http://schemas.microsoft.com/office/drawing/2014/main" id="{41035AF9-3B6A-300F-2EC9-BD79B0B1F0F0}"/>
              </a:ext>
            </a:extLst>
          </p:cNvPr>
          <p:cNvSpPr>
            <a:spLocks noGrp="1"/>
          </p:cNvSpPr>
          <p:nvPr>
            <p:ph type="body" idx="10"/>
          </p:nvPr>
        </p:nvSpPr>
        <p:spPr/>
        <p:txBody>
          <a:bodyPr/>
          <a:lstStyle/>
          <a:p>
            <a:r>
              <a:rPr lang="en-GB" sz="1600"/>
              <a:t>Regulation update  </a:t>
            </a:r>
          </a:p>
        </p:txBody>
      </p:sp>
      <p:sp>
        <p:nvSpPr>
          <p:cNvPr id="4" name="Content Placeholder 3">
            <a:extLst>
              <a:ext uri="{FF2B5EF4-FFF2-40B4-BE49-F238E27FC236}">
                <a16:creationId xmlns:a16="http://schemas.microsoft.com/office/drawing/2014/main" id="{A7870BCB-BE99-87F0-AF1D-0CD95204FE68}"/>
              </a:ext>
            </a:extLst>
          </p:cNvPr>
          <p:cNvSpPr>
            <a:spLocks noGrp="1"/>
          </p:cNvSpPr>
          <p:nvPr>
            <p:ph sz="half" idx="11"/>
          </p:nvPr>
        </p:nvSpPr>
        <p:spPr/>
        <p:txBody>
          <a:bodyPr/>
          <a:lstStyle/>
          <a:p>
            <a:r>
              <a:rPr lang="en-GB" dirty="0"/>
              <a:t>For the purpose of quantification of </a:t>
            </a:r>
            <a:r>
              <a:rPr lang="en-GB" b="1" dirty="0"/>
              <a:t>IRB-CCF estimates</a:t>
            </a:r>
            <a:r>
              <a:rPr lang="en-GB" dirty="0"/>
              <a:t>, if institutions observe </a:t>
            </a:r>
            <a:r>
              <a:rPr lang="en-GB" b="1" dirty="0"/>
              <a:t>negative realised conversion factor </a:t>
            </a:r>
            <a:r>
              <a:rPr lang="en-GB" dirty="0"/>
              <a:t>on their default observations, the realised conversion factor on these observations </a:t>
            </a:r>
            <a:r>
              <a:rPr lang="en-GB" b="1" dirty="0"/>
              <a:t>shall be floored to zero</a:t>
            </a:r>
            <a:endParaRPr lang="en-GB" dirty="0"/>
          </a:p>
          <a:p>
            <a:r>
              <a:rPr lang="en-GB" dirty="0"/>
              <a:t>Institutions may use the information of the negative realised conversion factor in the process of model development for the purpose of risk differentiation</a:t>
            </a:r>
          </a:p>
        </p:txBody>
      </p:sp>
      <p:sp>
        <p:nvSpPr>
          <p:cNvPr id="5" name="Text Placeholder 4">
            <a:extLst>
              <a:ext uri="{FF2B5EF4-FFF2-40B4-BE49-F238E27FC236}">
                <a16:creationId xmlns:a16="http://schemas.microsoft.com/office/drawing/2014/main" id="{D6A53F4B-B5E9-85B6-02EC-C677410AFC90}"/>
              </a:ext>
            </a:extLst>
          </p:cNvPr>
          <p:cNvSpPr>
            <a:spLocks noGrp="1"/>
          </p:cNvSpPr>
          <p:nvPr>
            <p:ph type="body" sz="quarter" idx="13"/>
          </p:nvPr>
        </p:nvSpPr>
        <p:spPr/>
        <p:txBody>
          <a:bodyPr/>
          <a:lstStyle/>
          <a:p>
            <a:r>
              <a:rPr lang="en-GB" sz="1600"/>
              <a:t>Possible consequence and mitigation approach </a:t>
            </a:r>
          </a:p>
        </p:txBody>
      </p:sp>
      <p:sp>
        <p:nvSpPr>
          <p:cNvPr id="46" name="Freeform: Shape 45">
            <a:extLst>
              <a:ext uri="{FF2B5EF4-FFF2-40B4-BE49-F238E27FC236}">
                <a16:creationId xmlns:a16="http://schemas.microsoft.com/office/drawing/2014/main" id="{0483882E-A870-C9B6-B06D-867826EB2F48}"/>
              </a:ext>
            </a:extLst>
          </p:cNvPr>
          <p:cNvSpPr>
            <a:spLocks noChangeAspect="1"/>
          </p:cNvSpPr>
          <p:nvPr/>
        </p:nvSpPr>
        <p:spPr>
          <a:xfrm>
            <a:off x="4072730" y="2644838"/>
            <a:ext cx="134939" cy="269876"/>
          </a:xfrm>
          <a:custGeom>
            <a:avLst/>
            <a:gdLst/>
            <a:ahLst/>
            <a:cxnLst/>
            <a:rect l="0" t="0" r="0" b="0"/>
            <a:pathLst>
              <a:path w="134939" h="269876">
                <a:moveTo>
                  <a:pt x="67469" y="202406"/>
                </a:moveTo>
                <a:lnTo>
                  <a:pt x="0" y="269875"/>
                </a:lnTo>
                <a:lnTo>
                  <a:pt x="134938" y="134938"/>
                </a:lnTo>
                <a:lnTo>
                  <a:pt x="0" y="0"/>
                </a:lnTo>
                <a:lnTo>
                  <a:pt x="67469" y="67469"/>
                </a:lnTo>
              </a:path>
            </a:pathLst>
          </a:cu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F4BB33D4-8CBB-8EF9-9551-73C886299FAE}"/>
              </a:ext>
            </a:extLst>
          </p:cNvPr>
          <p:cNvCxnSpPr>
            <a:cxnSpLocks/>
          </p:cNvCxnSpPr>
          <p:nvPr/>
        </p:nvCxnSpPr>
        <p:spPr>
          <a:xfrm flipV="1">
            <a:off x="6896100" y="1934458"/>
            <a:ext cx="32296" cy="2026063"/>
          </a:xfrm>
          <a:prstGeom prst="straightConnector1">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3750FA9-FAE5-43D1-B356-FE018363B2F4}"/>
              </a:ext>
            </a:extLst>
          </p:cNvPr>
          <p:cNvCxnSpPr>
            <a:cxnSpLocks/>
          </p:cNvCxnSpPr>
          <p:nvPr/>
        </p:nvCxnSpPr>
        <p:spPr>
          <a:xfrm>
            <a:off x="4999342" y="3401790"/>
            <a:ext cx="4547676" cy="3"/>
          </a:xfrm>
          <a:prstGeom prst="straightConnector1">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C944EDF-F466-454D-FF55-E37DA147898B}"/>
              </a:ext>
            </a:extLst>
          </p:cNvPr>
          <p:cNvSpPr txBox="1"/>
          <p:nvPr/>
        </p:nvSpPr>
        <p:spPr>
          <a:xfrm>
            <a:off x="9305925" y="3482401"/>
            <a:ext cx="990599" cy="215444"/>
          </a:xfrm>
          <a:prstGeom prst="rect">
            <a:avLst/>
          </a:prstGeom>
          <a:noFill/>
        </p:spPr>
        <p:txBody>
          <a:bodyPr wrap="square" lIns="0" tIns="0" rIns="0" bIns="0" rtlCol="0">
            <a:spAutoFit/>
          </a:bodyPr>
          <a:lstStyle/>
          <a:p>
            <a:pPr algn="l"/>
            <a:r>
              <a:rPr lang="en-GB" sz="1400" kern="0"/>
              <a:t>CCF</a:t>
            </a:r>
          </a:p>
        </p:txBody>
      </p:sp>
      <p:sp>
        <p:nvSpPr>
          <p:cNvPr id="17" name="TextBox 16">
            <a:extLst>
              <a:ext uri="{FF2B5EF4-FFF2-40B4-BE49-F238E27FC236}">
                <a16:creationId xmlns:a16="http://schemas.microsoft.com/office/drawing/2014/main" id="{2123D6FA-E4B2-9EC5-F90A-5682803B9789}"/>
              </a:ext>
            </a:extLst>
          </p:cNvPr>
          <p:cNvSpPr txBox="1"/>
          <p:nvPr/>
        </p:nvSpPr>
        <p:spPr>
          <a:xfrm>
            <a:off x="6752819" y="3449078"/>
            <a:ext cx="237142" cy="215444"/>
          </a:xfrm>
          <a:prstGeom prst="rect">
            <a:avLst/>
          </a:prstGeom>
          <a:noFill/>
        </p:spPr>
        <p:txBody>
          <a:bodyPr wrap="square" lIns="0" tIns="0" rIns="0" bIns="0" rtlCol="0">
            <a:spAutoFit/>
          </a:bodyPr>
          <a:lstStyle/>
          <a:p>
            <a:pPr algn="l"/>
            <a:r>
              <a:rPr lang="en-GB" sz="1400" kern="0"/>
              <a:t>0</a:t>
            </a:r>
          </a:p>
        </p:txBody>
      </p:sp>
      <p:sp>
        <p:nvSpPr>
          <p:cNvPr id="18" name="TextBox 17">
            <a:extLst>
              <a:ext uri="{FF2B5EF4-FFF2-40B4-BE49-F238E27FC236}">
                <a16:creationId xmlns:a16="http://schemas.microsoft.com/office/drawing/2014/main" id="{05744459-DC3F-ADAF-6FE3-C3F5309D03F8}"/>
              </a:ext>
            </a:extLst>
          </p:cNvPr>
          <p:cNvSpPr txBox="1"/>
          <p:nvPr/>
        </p:nvSpPr>
        <p:spPr>
          <a:xfrm>
            <a:off x="4441277" y="1934458"/>
            <a:ext cx="2219325" cy="215444"/>
          </a:xfrm>
          <a:prstGeom prst="rect">
            <a:avLst/>
          </a:prstGeom>
          <a:noFill/>
        </p:spPr>
        <p:txBody>
          <a:bodyPr wrap="square" lIns="0" tIns="0" rIns="0" bIns="0" rtlCol="0">
            <a:spAutoFit/>
          </a:bodyPr>
          <a:lstStyle/>
          <a:p>
            <a:pPr algn="l"/>
            <a:r>
              <a:rPr lang="en-GB" sz="1400" b="1" i="1" kern="0"/>
              <a:t>CCF distribution</a:t>
            </a:r>
          </a:p>
        </p:txBody>
      </p:sp>
      <p:sp>
        <p:nvSpPr>
          <p:cNvPr id="20" name="Rectangle 19">
            <a:extLst>
              <a:ext uri="{FF2B5EF4-FFF2-40B4-BE49-F238E27FC236}">
                <a16:creationId xmlns:a16="http://schemas.microsoft.com/office/drawing/2014/main" id="{83F9DCD3-7862-4956-0EDD-C6960C549A54}"/>
              </a:ext>
            </a:extLst>
          </p:cNvPr>
          <p:cNvSpPr/>
          <p:nvPr/>
        </p:nvSpPr>
        <p:spPr>
          <a:xfrm>
            <a:off x="8654503" y="1993397"/>
            <a:ext cx="3057525" cy="735029"/>
          </a:xfrm>
          <a:prstGeom prst="rect">
            <a:avLst/>
          </a:prstGeom>
          <a:solidFill>
            <a:schemeClr val="bg1">
              <a:lumMod val="8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GB" sz="1400" b="1" kern="0" dirty="0">
                <a:solidFill>
                  <a:schemeClr val="tx1"/>
                </a:solidFill>
              </a:rPr>
              <a:t>Average CCF</a:t>
            </a:r>
            <a:r>
              <a:rPr lang="en-GB" sz="1400" kern="0" dirty="0">
                <a:solidFill>
                  <a:schemeClr val="tx1"/>
                </a:solidFill>
              </a:rPr>
              <a:t> </a:t>
            </a:r>
          </a:p>
          <a:p>
            <a:pPr marL="285750" indent="-285750">
              <a:buFont typeface="Arial" panose="020B0604020202020204" pitchFamily="34" charset="0"/>
              <a:buChar char="•"/>
            </a:pPr>
            <a:r>
              <a:rPr lang="en-GB" sz="1400" kern="0" dirty="0">
                <a:solidFill>
                  <a:schemeClr val="tx1"/>
                </a:solidFill>
              </a:rPr>
              <a:t>Negative values included: 30%</a:t>
            </a:r>
          </a:p>
          <a:p>
            <a:pPr marL="285750" indent="-285750">
              <a:buFont typeface="Arial" panose="020B0604020202020204" pitchFamily="34" charset="0"/>
              <a:buChar char="•"/>
            </a:pPr>
            <a:r>
              <a:rPr lang="en-GB" sz="1400" kern="0" dirty="0">
                <a:solidFill>
                  <a:schemeClr val="tx1"/>
                </a:solidFill>
              </a:rPr>
              <a:t>Negative values floored at 0: 60%</a:t>
            </a:r>
          </a:p>
        </p:txBody>
      </p:sp>
      <p:cxnSp>
        <p:nvCxnSpPr>
          <p:cNvPr id="28" name="Straight Connector 27">
            <a:extLst>
              <a:ext uri="{FF2B5EF4-FFF2-40B4-BE49-F238E27FC236}">
                <a16:creationId xmlns:a16="http://schemas.microsoft.com/office/drawing/2014/main" id="{A1D20DB7-A8D2-23C7-C6D5-B0B8F4F81FB7}"/>
              </a:ext>
            </a:extLst>
          </p:cNvPr>
          <p:cNvCxnSpPr>
            <a:cxnSpLocks/>
          </p:cNvCxnSpPr>
          <p:nvPr/>
        </p:nvCxnSpPr>
        <p:spPr>
          <a:xfrm flipH="1">
            <a:off x="6203950" y="3172857"/>
            <a:ext cx="95249" cy="121293"/>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F6EAEEF-4521-A2EE-4C68-94FC047AFCF9}"/>
              </a:ext>
            </a:extLst>
          </p:cNvPr>
          <p:cNvCxnSpPr>
            <a:cxnSpLocks/>
          </p:cNvCxnSpPr>
          <p:nvPr/>
        </p:nvCxnSpPr>
        <p:spPr>
          <a:xfrm flipH="1">
            <a:off x="6337298" y="3156455"/>
            <a:ext cx="95249" cy="121293"/>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88B0D40-75B9-54F7-EF8A-A54E6C5423AD}"/>
              </a:ext>
            </a:extLst>
          </p:cNvPr>
          <p:cNvCxnSpPr>
            <a:cxnSpLocks/>
          </p:cNvCxnSpPr>
          <p:nvPr/>
        </p:nvCxnSpPr>
        <p:spPr>
          <a:xfrm flipH="1">
            <a:off x="6480173" y="3137405"/>
            <a:ext cx="95249" cy="121293"/>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ACAAE9-E8E6-160B-9F63-CFE6ED6B354E}"/>
              </a:ext>
            </a:extLst>
          </p:cNvPr>
          <p:cNvCxnSpPr>
            <a:cxnSpLocks/>
          </p:cNvCxnSpPr>
          <p:nvPr/>
        </p:nvCxnSpPr>
        <p:spPr>
          <a:xfrm flipH="1">
            <a:off x="6623048" y="3136643"/>
            <a:ext cx="95249" cy="121293"/>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8EF5A6-75F6-6D39-D660-99D21DC08AB1}"/>
              </a:ext>
            </a:extLst>
          </p:cNvPr>
          <p:cNvCxnSpPr>
            <a:cxnSpLocks/>
          </p:cNvCxnSpPr>
          <p:nvPr/>
        </p:nvCxnSpPr>
        <p:spPr>
          <a:xfrm flipH="1">
            <a:off x="6061075" y="3182382"/>
            <a:ext cx="95249" cy="121293"/>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8EFED142-3155-3352-8BFC-B18FFDDA0595}"/>
              </a:ext>
            </a:extLst>
          </p:cNvPr>
          <p:cNvSpPr>
            <a:spLocks noChangeAspect="1"/>
          </p:cNvSpPr>
          <p:nvPr/>
        </p:nvSpPr>
        <p:spPr>
          <a:xfrm>
            <a:off x="165100" y="409448"/>
            <a:ext cx="228600" cy="228600"/>
          </a:xfrm>
          <a:prstGeom prst="ellipse">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GB" sz="1000" b="1" kern="0">
                <a:solidFill>
                  <a:schemeClr val="tx1"/>
                </a:solidFill>
              </a:rPr>
              <a:t>C</a:t>
            </a:r>
          </a:p>
        </p:txBody>
      </p:sp>
      <p:sp>
        <p:nvSpPr>
          <p:cNvPr id="7" name="Freeform: Shape 6">
            <a:extLst>
              <a:ext uri="{FF2B5EF4-FFF2-40B4-BE49-F238E27FC236}">
                <a16:creationId xmlns:a16="http://schemas.microsoft.com/office/drawing/2014/main" id="{082B6AED-EFF1-AAEB-E459-02A9797D90A4}"/>
              </a:ext>
            </a:extLst>
          </p:cNvPr>
          <p:cNvSpPr/>
          <p:nvPr/>
        </p:nvSpPr>
        <p:spPr>
          <a:xfrm>
            <a:off x="5688846" y="2279433"/>
            <a:ext cx="3625844" cy="980211"/>
          </a:xfrm>
          <a:custGeom>
            <a:avLst/>
            <a:gdLst>
              <a:gd name="connsiteX0" fmla="*/ 0 w 2476500"/>
              <a:gd name="connsiteY0" fmla="*/ 793805 h 810092"/>
              <a:gd name="connsiteX1" fmla="*/ 793750 w 2476500"/>
              <a:gd name="connsiteY1" fmla="*/ 704905 h 810092"/>
              <a:gd name="connsiteX2" fmla="*/ 1060450 w 2476500"/>
              <a:gd name="connsiteY2" fmla="*/ 55 h 810092"/>
              <a:gd name="connsiteX3" fmla="*/ 1454150 w 2476500"/>
              <a:gd name="connsiteY3" fmla="*/ 666805 h 810092"/>
              <a:gd name="connsiteX4" fmla="*/ 2476500 w 2476500"/>
              <a:gd name="connsiteY4" fmla="*/ 806505 h 81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810092">
                <a:moveTo>
                  <a:pt x="0" y="793805"/>
                </a:moveTo>
                <a:cubicBezTo>
                  <a:pt x="308504" y="815501"/>
                  <a:pt x="617008" y="837197"/>
                  <a:pt x="793750" y="704905"/>
                </a:cubicBezTo>
                <a:cubicBezTo>
                  <a:pt x="970492" y="572613"/>
                  <a:pt x="950383" y="6405"/>
                  <a:pt x="1060450" y="55"/>
                </a:cubicBezTo>
                <a:cubicBezTo>
                  <a:pt x="1170517" y="-6295"/>
                  <a:pt x="1218142" y="532397"/>
                  <a:pt x="1454150" y="666805"/>
                </a:cubicBezTo>
                <a:cubicBezTo>
                  <a:pt x="1690158" y="801213"/>
                  <a:pt x="2301875" y="773697"/>
                  <a:pt x="2476500" y="806505"/>
                </a:cubicBezTo>
              </a:path>
            </a:pathLst>
          </a:cu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56350557-BFA5-9F15-0406-032C36EE6E93}"/>
              </a:ext>
            </a:extLst>
          </p:cNvPr>
          <p:cNvCxnSpPr>
            <a:cxnSpLocks/>
          </p:cNvCxnSpPr>
          <p:nvPr/>
        </p:nvCxnSpPr>
        <p:spPr>
          <a:xfrm flipH="1">
            <a:off x="6844752" y="2949120"/>
            <a:ext cx="167289" cy="97384"/>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F26F61-13BB-5C31-E1D6-E2AC5817D614}"/>
              </a:ext>
            </a:extLst>
          </p:cNvPr>
          <p:cNvCxnSpPr>
            <a:cxnSpLocks/>
          </p:cNvCxnSpPr>
          <p:nvPr/>
        </p:nvCxnSpPr>
        <p:spPr>
          <a:xfrm flipH="1">
            <a:off x="6889202" y="2809420"/>
            <a:ext cx="167289" cy="97384"/>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B2AD024-9E80-1137-3B1A-8D9415EEB1F4}"/>
              </a:ext>
            </a:extLst>
          </p:cNvPr>
          <p:cNvCxnSpPr>
            <a:cxnSpLocks/>
          </p:cNvCxnSpPr>
          <p:nvPr/>
        </p:nvCxnSpPr>
        <p:spPr>
          <a:xfrm flipH="1">
            <a:off x="6787291" y="3072666"/>
            <a:ext cx="71562" cy="133422"/>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B5EBCE-6889-76F0-E7B0-9EAC3E0D3BFB}"/>
              </a:ext>
            </a:extLst>
          </p:cNvPr>
          <p:cNvCxnSpPr>
            <a:cxnSpLocks/>
          </p:cNvCxnSpPr>
          <p:nvPr/>
        </p:nvCxnSpPr>
        <p:spPr>
          <a:xfrm flipH="1">
            <a:off x="6968450" y="2641780"/>
            <a:ext cx="167289" cy="97384"/>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8ADA935-A50F-DCAD-4ABD-6D8FEE68EEB4}"/>
              </a:ext>
            </a:extLst>
          </p:cNvPr>
          <p:cNvCxnSpPr>
            <a:cxnSpLocks/>
          </p:cNvCxnSpPr>
          <p:nvPr/>
        </p:nvCxnSpPr>
        <p:spPr>
          <a:xfrm flipH="1">
            <a:off x="7011122" y="2483284"/>
            <a:ext cx="167289" cy="97384"/>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DTP_Label|9">
            <a:extLst>
              <a:ext uri="{FF2B5EF4-FFF2-40B4-BE49-F238E27FC236}">
                <a16:creationId xmlns:a16="http://schemas.microsoft.com/office/drawing/2014/main" id="{C20BD940-B02C-BB15-7E63-19684755833E}"/>
              </a:ext>
            </a:extLst>
          </p:cNvPr>
          <p:cNvSpPr/>
          <p:nvPr/>
        </p:nvSpPr>
        <p:spPr>
          <a:xfrm>
            <a:off x="10980683" y="1396660"/>
            <a:ext cx="754116" cy="248530"/>
          </a:xfrm>
          <a:prstGeom prst="rect">
            <a:avLst/>
          </a:prstGeom>
          <a:noFill/>
          <a:ln w="9525">
            <a:solidFill>
              <a:schemeClr val="accent1"/>
            </a:solidFill>
            <a:prstDash val="solid"/>
            <a:miter lim="800000"/>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90043" tIns="46863" rIns="90043" bIns="46863" rtlCol="0" anchor="b">
            <a:spAutoFit/>
          </a:bodyPr>
          <a:lstStyle/>
          <a:p>
            <a:pPr algn="r"/>
            <a:r>
              <a:rPr lang="en-GB" sz="1000" b="1" kern="0" dirty="0">
                <a:solidFill>
                  <a:schemeClr val="accent1"/>
                </a:solidFill>
              </a:rPr>
              <a:t>Illustrative</a:t>
            </a:r>
          </a:p>
        </p:txBody>
      </p:sp>
      <p:graphicFrame>
        <p:nvGraphicFramePr>
          <p:cNvPr id="36" name="Conclusion">
            <a:extLst>
              <a:ext uri="{FF2B5EF4-FFF2-40B4-BE49-F238E27FC236}">
                <a16:creationId xmlns:a16="http://schemas.microsoft.com/office/drawing/2014/main" id="{25343269-EFA1-D93C-798B-870DA2786AA7}"/>
              </a:ext>
            </a:extLst>
          </p:cNvPr>
          <p:cNvGraphicFramePr>
            <a:graphicFrameLocks noGrp="1"/>
          </p:cNvGraphicFramePr>
          <p:nvPr>
            <p:extLst>
              <p:ext uri="{D42A27DB-BD31-4B8C-83A1-F6EECF244321}">
                <p14:modId xmlns:p14="http://schemas.microsoft.com/office/powerpoint/2010/main" val="511045524"/>
              </p:ext>
            </p:extLst>
          </p:nvPr>
        </p:nvGraphicFramePr>
        <p:xfrm>
          <a:off x="455341" y="4691844"/>
          <a:ext cx="11277600" cy="1796892"/>
        </p:xfrm>
        <a:graphic>
          <a:graphicData uri="http://schemas.openxmlformats.org/drawingml/2006/table">
            <a:tbl>
              <a:tblPr firstRow="1" bandRow="1">
                <a:tableStyleId>{839DD9DD-9E6C-4910-8AC0-68ADFF6A6AFC}</a:tableStyleId>
              </a:tblPr>
              <a:tblGrid>
                <a:gridCol w="11277600">
                  <a:extLst>
                    <a:ext uri="{9D8B030D-6E8A-4147-A177-3AD203B41FA5}">
                      <a16:colId xmlns:a16="http://schemas.microsoft.com/office/drawing/2014/main" val="1572250902"/>
                    </a:ext>
                  </a:extLst>
                </a:gridCol>
              </a:tblGrid>
              <a:tr h="1347894">
                <a:tc>
                  <a:txBody>
                    <a:bodyPr/>
                    <a:lstStyle/>
                    <a:p>
                      <a:r>
                        <a:rPr kumimoji="0" lang="en-GB" sz="1400" b="0" i="0" u="none" baseline="0" dirty="0">
                          <a:solidFill>
                            <a:schemeClr val="tx1"/>
                          </a:solidFill>
                          <a:latin typeface="+mn-lt"/>
                          <a:ea typeface="+mn-ea"/>
                          <a:cs typeface="+mn-cs"/>
                        </a:rPr>
                        <a:t>As </a:t>
                      </a:r>
                      <a:r>
                        <a:rPr kumimoji="0" lang="en-GB" sz="1400" b="1" i="0" u="none" baseline="0" dirty="0">
                          <a:solidFill>
                            <a:schemeClr val="tx1"/>
                          </a:solidFill>
                          <a:latin typeface="+mn-lt"/>
                          <a:ea typeface="+mn-ea"/>
                          <a:cs typeface="+mn-cs"/>
                        </a:rPr>
                        <a:t>average CCF will inevitably increase</a:t>
                      </a:r>
                      <a:r>
                        <a:rPr kumimoji="0" lang="en-GB" sz="1400" b="0" i="0" u="none" baseline="0" dirty="0">
                          <a:solidFill>
                            <a:schemeClr val="tx1"/>
                          </a:solidFill>
                          <a:latin typeface="+mn-lt"/>
                          <a:ea typeface="+mn-ea"/>
                          <a:cs typeface="+mn-cs"/>
                        </a:rPr>
                        <a:t> due to flooring of all negative observation at 0, the only </a:t>
                      </a:r>
                      <a:r>
                        <a:rPr kumimoji="0" lang="en-GB" sz="1400" b="1" i="0" u="none" baseline="0" dirty="0">
                          <a:solidFill>
                            <a:schemeClr val="tx1"/>
                          </a:solidFill>
                          <a:latin typeface="+mn-lt"/>
                          <a:ea typeface="+mn-ea"/>
                          <a:cs typeface="+mn-cs"/>
                        </a:rPr>
                        <a:t>approach to mitigate it is a full review of negative CCF cases </a:t>
                      </a:r>
                      <a:r>
                        <a:rPr kumimoji="0" lang="en-GB" sz="1400" b="0" i="0" u="none" baseline="0" dirty="0">
                          <a:solidFill>
                            <a:schemeClr val="tx1"/>
                          </a:solidFill>
                          <a:latin typeface="+mn-lt"/>
                          <a:ea typeface="+mn-ea"/>
                          <a:cs typeface="+mn-cs"/>
                        </a:rPr>
                        <a:t>using the following steps:</a:t>
                      </a:r>
                    </a:p>
                    <a:p>
                      <a:pPr marL="342900" indent="-342900">
                        <a:buFont typeface="+mj-lt"/>
                        <a:buAutoNum type="arabicPeriod"/>
                      </a:pPr>
                      <a:r>
                        <a:rPr kumimoji="0" lang="en-GB" sz="1400" b="0" i="0" u="none" baseline="0" dirty="0">
                          <a:solidFill>
                            <a:schemeClr val="tx1"/>
                          </a:solidFill>
                          <a:latin typeface="+mn-lt"/>
                          <a:ea typeface="+mn-ea"/>
                          <a:cs typeface="+mn-cs"/>
                        </a:rPr>
                        <a:t>Launch data remediation process to review negative and positive CCF values in historic data </a:t>
                      </a:r>
                    </a:p>
                    <a:p>
                      <a:pPr marL="342900" indent="-342900">
                        <a:buFont typeface="+mj-lt"/>
                        <a:buAutoNum type="arabicPeriod"/>
                      </a:pPr>
                      <a:r>
                        <a:rPr kumimoji="0" lang="en-GB" sz="1400" b="0" i="0" u="none" baseline="0" dirty="0">
                          <a:solidFill>
                            <a:schemeClr val="tx1"/>
                          </a:solidFill>
                          <a:latin typeface="+mn-lt"/>
                          <a:ea typeface="+mn-ea"/>
                          <a:cs typeface="+mn-cs"/>
                        </a:rPr>
                        <a:t>Fix input data if observed CCFs are results of errors or inaccuracies. Where possible, merge observations of the same customer getting a netting effect</a:t>
                      </a:r>
                    </a:p>
                    <a:p>
                      <a:pPr marL="342900" indent="-342900">
                        <a:buFont typeface="+mj-lt"/>
                        <a:buAutoNum type="arabicPeriod"/>
                      </a:pPr>
                      <a:r>
                        <a:rPr kumimoji="0" lang="en-GB" sz="1400" b="0" i="0" u="none" baseline="0" dirty="0">
                          <a:solidFill>
                            <a:schemeClr val="tx1"/>
                          </a:solidFill>
                          <a:latin typeface="+mn-lt"/>
                          <a:ea typeface="+mn-ea"/>
                          <a:cs typeface="+mn-cs"/>
                        </a:rPr>
                        <a:t>Update data collection and processing procedures to minimize inconsistencies and errors going forward</a:t>
                      </a:r>
                    </a:p>
                    <a:p>
                      <a:pPr marL="0" lvl="0" indent="0">
                        <a:buNone/>
                      </a:pPr>
                      <a:r>
                        <a:rPr lang="en-GB" sz="1400" b="0" i="0" u="none" baseline="0" dirty="0">
                          <a:solidFill>
                            <a:schemeClr val="tx1"/>
                          </a:solidFill>
                          <a:latin typeface="+mn-lt"/>
                          <a:ea typeface="+mn-ea"/>
                          <a:cs typeface="+mn-cs"/>
                        </a:rPr>
                        <a:t>This is a massive exercise, but it is required to obtain a sustainable CCF level for revolving products. Based on the results, further strategic actions on the model can be evaluated (for example update the model in order to introduce new drivers to limit the effect of the new target variable)</a:t>
                      </a:r>
                    </a:p>
                  </a:txBody>
                  <a:tcPr marL="90011" marR="90011" marT="45006" marB="45006"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4775050"/>
                  </a:ext>
                </a:extLst>
              </a:tr>
            </a:tbl>
          </a:graphicData>
        </a:graphic>
      </p:graphicFrame>
      <p:sp>
        <p:nvSpPr>
          <p:cNvPr id="10" name="Rectangle 9">
            <a:extLst>
              <a:ext uri="{FF2B5EF4-FFF2-40B4-BE49-F238E27FC236}">
                <a16:creationId xmlns:a16="http://schemas.microsoft.com/office/drawing/2014/main" id="{1716CF88-C540-16DD-53AE-742EF1422DB6}"/>
              </a:ext>
            </a:extLst>
          </p:cNvPr>
          <p:cNvSpPr/>
          <p:nvPr/>
        </p:nvSpPr>
        <p:spPr>
          <a:xfrm>
            <a:off x="4384934" y="3758953"/>
            <a:ext cx="7353304" cy="735029"/>
          </a:xfrm>
          <a:prstGeom prst="rect">
            <a:avLst/>
          </a:prstGeom>
          <a:solidFill>
            <a:schemeClr val="bg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GB" sz="1400" kern="0" dirty="0">
                <a:solidFill>
                  <a:schemeClr val="tx1"/>
                </a:solidFill>
              </a:rPr>
              <a:t>CCF distribution is usually wide, with a material part distribute on negative values. </a:t>
            </a:r>
          </a:p>
        </p:txBody>
      </p:sp>
      <p:cxnSp>
        <p:nvCxnSpPr>
          <p:cNvPr id="16" name="Straight Connector 15">
            <a:extLst>
              <a:ext uri="{FF2B5EF4-FFF2-40B4-BE49-F238E27FC236}">
                <a16:creationId xmlns:a16="http://schemas.microsoft.com/office/drawing/2014/main" id="{BFED829C-8F90-8E45-A272-26B5ABF95682}"/>
              </a:ext>
            </a:extLst>
          </p:cNvPr>
          <p:cNvCxnSpPr/>
          <p:nvPr/>
        </p:nvCxnSpPr>
        <p:spPr>
          <a:xfrm>
            <a:off x="7273180" y="2094775"/>
            <a:ext cx="0" cy="1307015"/>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372FB33-8FF5-B2B3-AF7F-7A6941D09135}"/>
              </a:ext>
            </a:extLst>
          </p:cNvPr>
          <p:cNvCxnSpPr/>
          <p:nvPr/>
        </p:nvCxnSpPr>
        <p:spPr>
          <a:xfrm>
            <a:off x="7863730" y="2085656"/>
            <a:ext cx="0" cy="1307015"/>
          </a:xfrm>
          <a:prstGeom prst="line">
            <a:avLst/>
          </a:prstGeom>
          <a:ln w="12700">
            <a:solidFill>
              <a:schemeClr val="accent6"/>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063DFFA-2D48-9CFF-FC31-381B6E0F6809}"/>
              </a:ext>
            </a:extLst>
          </p:cNvPr>
          <p:cNvSpPr/>
          <p:nvPr/>
        </p:nvSpPr>
        <p:spPr>
          <a:xfrm>
            <a:off x="7117801" y="1833850"/>
            <a:ext cx="1536702" cy="187423"/>
          </a:xfrm>
          <a:prstGeom prst="rect">
            <a:avLst/>
          </a:prstGeom>
          <a:solidFill>
            <a:schemeClr val="accent1">
              <a:lumMod val="20000"/>
              <a:lumOff val="80000"/>
            </a:schemeClr>
          </a:solidFill>
          <a:ln w="95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GB" sz="1400" kern="0" dirty="0">
                <a:solidFill>
                  <a:schemeClr val="accent1"/>
                </a:solidFill>
              </a:rPr>
              <a:t>Average pre-floor</a:t>
            </a:r>
          </a:p>
        </p:txBody>
      </p:sp>
      <p:sp>
        <p:nvSpPr>
          <p:cNvPr id="29" name="Rectangle 28">
            <a:extLst>
              <a:ext uri="{FF2B5EF4-FFF2-40B4-BE49-F238E27FC236}">
                <a16:creationId xmlns:a16="http://schemas.microsoft.com/office/drawing/2014/main" id="{13E94842-6884-12FB-B7EB-C23AA50F5ACE}"/>
              </a:ext>
            </a:extLst>
          </p:cNvPr>
          <p:cNvSpPr/>
          <p:nvPr/>
        </p:nvSpPr>
        <p:spPr>
          <a:xfrm>
            <a:off x="8009168" y="2809420"/>
            <a:ext cx="1536702" cy="187423"/>
          </a:xfrm>
          <a:prstGeom prst="rect">
            <a:avLst/>
          </a:prstGeom>
          <a:solidFill>
            <a:schemeClr val="accent5">
              <a:lumMod val="20000"/>
              <a:lumOff val="80000"/>
            </a:schemeClr>
          </a:solidFill>
          <a:ln w="9525">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GB" sz="1400" kern="0" dirty="0">
                <a:solidFill>
                  <a:schemeClr val="accent5"/>
                </a:solidFill>
              </a:rPr>
              <a:t>Average post-floor</a:t>
            </a:r>
          </a:p>
        </p:txBody>
      </p:sp>
    </p:spTree>
    <p:extLst>
      <p:ext uri="{BB962C8B-B14F-4D97-AF65-F5344CB8AC3E}">
        <p14:creationId xmlns:p14="http://schemas.microsoft.com/office/powerpoint/2010/main" val="2119372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B08F244-F844-61CF-6FBB-1F0D97E97797}"/>
              </a:ext>
            </a:extLst>
          </p:cNvPr>
          <p:cNvGraphicFramePr>
            <a:graphicFrameLocks noChangeAspect="1"/>
          </p:cNvGraphicFramePr>
          <p:nvPr>
            <p:custDataLst>
              <p:tags r:id="rId1"/>
            </p:custDataLst>
            <p:extLst>
              <p:ext uri="{D42A27DB-BD31-4B8C-83A1-F6EECF244321}">
                <p14:modId xmlns:p14="http://schemas.microsoft.com/office/powerpoint/2010/main" val="2348238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think-cell data - do not delete" hidden="1">
                        <a:extLst>
                          <a:ext uri="{FF2B5EF4-FFF2-40B4-BE49-F238E27FC236}">
                            <a16:creationId xmlns:a16="http://schemas.microsoft.com/office/drawing/2014/main" id="{3B08F244-F844-61CF-6FBB-1F0D97E977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2B4FB6F3-47CE-8630-445F-689F09E83D72}"/>
              </a:ext>
            </a:extLst>
          </p:cNvPr>
          <p:cNvSpPr/>
          <p:nvPr/>
        </p:nvSpPr>
        <p:spPr>
          <a:xfrm>
            <a:off x="7994688" y="1275080"/>
            <a:ext cx="4405592" cy="5198872"/>
          </a:xfrm>
          <a:prstGeom prst="rect">
            <a:avLst/>
          </a:prstGeom>
          <a:solidFill>
            <a:schemeClr val="accent1">
              <a:lumMod val="20000"/>
              <a:lumOff val="80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err="1">
              <a:solidFill>
                <a:schemeClr val="tx1"/>
              </a:solidFill>
            </a:endParaRPr>
          </a:p>
        </p:txBody>
      </p:sp>
      <p:cxnSp>
        <p:nvCxnSpPr>
          <p:cNvPr id="18" name="Straight Connector 17">
            <a:extLst>
              <a:ext uri="{FF2B5EF4-FFF2-40B4-BE49-F238E27FC236}">
                <a16:creationId xmlns:a16="http://schemas.microsoft.com/office/drawing/2014/main" id="{84633F30-34A6-A4C6-CE0D-382E45CB0927}"/>
              </a:ext>
            </a:extLst>
          </p:cNvPr>
          <p:cNvCxnSpPr>
            <a:cxnSpLocks/>
          </p:cNvCxnSpPr>
          <p:nvPr/>
        </p:nvCxnSpPr>
        <p:spPr>
          <a:xfrm>
            <a:off x="7729219" y="1399032"/>
            <a:ext cx="0" cy="5001768"/>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3BA18195-87CE-AE0C-3143-3FAEA27F25A2}"/>
              </a:ext>
            </a:extLst>
          </p:cNvPr>
          <p:cNvSpPr/>
          <p:nvPr/>
        </p:nvSpPr>
        <p:spPr>
          <a:xfrm>
            <a:off x="7531219" y="3701916"/>
            <a:ext cx="396000" cy="396000"/>
          </a:xfrm>
          <a:prstGeom prst="ellipse">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err="1">
              <a:solidFill>
                <a:schemeClr val="tx1"/>
              </a:solidFill>
            </a:endParaRPr>
          </a:p>
        </p:txBody>
      </p:sp>
      <p:sp>
        <p:nvSpPr>
          <p:cNvPr id="2" name="Title 1">
            <a:extLst>
              <a:ext uri="{FF2B5EF4-FFF2-40B4-BE49-F238E27FC236}">
                <a16:creationId xmlns:a16="http://schemas.microsoft.com/office/drawing/2014/main" id="{B5676D91-4C12-69B7-9B82-BB70DA8BF12C}"/>
              </a:ext>
            </a:extLst>
          </p:cNvPr>
          <p:cNvSpPr>
            <a:spLocks noGrp="1"/>
          </p:cNvSpPr>
          <p:nvPr>
            <p:ph type="title"/>
          </p:nvPr>
        </p:nvSpPr>
        <p:spPr/>
        <p:txBody>
          <a:bodyPr vert="horz"/>
          <a:lstStyle/>
          <a:p>
            <a:r>
              <a:rPr lang="en-GB"/>
              <a:t>Basel IV revisions to Effective maturity application will make a-</a:t>
            </a:r>
            <a:r>
              <a:rPr lang="en-GB" err="1"/>
              <a:t>irb</a:t>
            </a:r>
            <a:r>
              <a:rPr lang="en-GB"/>
              <a:t> banks to consider switching to f-</a:t>
            </a:r>
            <a:r>
              <a:rPr lang="en-GB" err="1"/>
              <a:t>irb</a:t>
            </a:r>
            <a:r>
              <a:rPr lang="en-GB"/>
              <a:t> models</a:t>
            </a:r>
          </a:p>
        </p:txBody>
      </p:sp>
      <p:sp>
        <p:nvSpPr>
          <p:cNvPr id="3" name="Text Placeholder 2">
            <a:extLst>
              <a:ext uri="{FF2B5EF4-FFF2-40B4-BE49-F238E27FC236}">
                <a16:creationId xmlns:a16="http://schemas.microsoft.com/office/drawing/2014/main" id="{41035AF9-3B6A-300F-2EC9-BD79B0B1F0F0}"/>
              </a:ext>
            </a:extLst>
          </p:cNvPr>
          <p:cNvSpPr>
            <a:spLocks noGrp="1"/>
          </p:cNvSpPr>
          <p:nvPr>
            <p:ph type="body" idx="10"/>
          </p:nvPr>
        </p:nvSpPr>
        <p:spPr>
          <a:xfrm>
            <a:off x="457200" y="1399032"/>
            <a:ext cx="6954520" cy="429768"/>
          </a:xfrm>
        </p:spPr>
        <p:txBody>
          <a:bodyPr/>
          <a:lstStyle/>
          <a:p>
            <a:r>
              <a:rPr lang="en-GB" sz="1600" dirty="0"/>
              <a:t>CRR article 162(1) - referring to Maturity calculation for F-IRB</a:t>
            </a:r>
          </a:p>
        </p:txBody>
      </p:sp>
      <p:sp>
        <p:nvSpPr>
          <p:cNvPr id="4" name="Content Placeholder 3">
            <a:extLst>
              <a:ext uri="{FF2B5EF4-FFF2-40B4-BE49-F238E27FC236}">
                <a16:creationId xmlns:a16="http://schemas.microsoft.com/office/drawing/2014/main" id="{A7870BCB-BE99-87F0-AF1D-0CD95204FE68}"/>
              </a:ext>
            </a:extLst>
          </p:cNvPr>
          <p:cNvSpPr>
            <a:spLocks noGrp="1"/>
          </p:cNvSpPr>
          <p:nvPr>
            <p:ph sz="half" idx="11"/>
          </p:nvPr>
        </p:nvSpPr>
        <p:spPr>
          <a:xfrm>
            <a:off x="457200" y="1845564"/>
            <a:ext cx="6954520" cy="4250436"/>
          </a:xfrm>
        </p:spPr>
        <p:txBody>
          <a:bodyPr/>
          <a:lstStyle/>
          <a:p>
            <a:endParaRPr lang="en-US" dirty="0"/>
          </a:p>
          <a:p>
            <a:endParaRPr lang="en-US" dirty="0"/>
          </a:p>
          <a:p>
            <a:r>
              <a:rPr lang="en-US" dirty="0"/>
              <a:t>Institutions that have </a:t>
            </a:r>
            <a:r>
              <a:rPr lang="en-US" b="1" dirty="0"/>
              <a:t>not received permission to use own LGDs </a:t>
            </a:r>
            <a:r>
              <a:rPr lang="en-US" dirty="0"/>
              <a:t>and own conversion factors for exposures to corporates, institutions or central governments and central banks (…) Alternatively, as part of the permission referred to in Art. 143 (about permission to use the IRB approach), the </a:t>
            </a:r>
            <a:r>
              <a:rPr lang="en-US" b="1" dirty="0"/>
              <a:t>competent authorities shall decide on whether the institution shall use maturity (M)</a:t>
            </a:r>
            <a:r>
              <a:rPr lang="en-US" dirty="0"/>
              <a:t> for each exposure </a:t>
            </a:r>
            <a:r>
              <a:rPr lang="en-US" b="1" dirty="0"/>
              <a:t>as set out under paragraph 2 (of Art 162)</a:t>
            </a:r>
          </a:p>
          <a:p>
            <a:pPr marL="522894" lvl="1" indent="-342900">
              <a:buFont typeface="+mj-lt"/>
              <a:buAutoNum type="alphaLcParenR"/>
            </a:pPr>
            <a:endParaRPr lang="en-US" dirty="0"/>
          </a:p>
          <a:p>
            <a:pPr marL="522894" lvl="1" indent="-342900">
              <a:buFont typeface="+mj-lt"/>
              <a:buAutoNum type="alphaLcParenR"/>
            </a:pPr>
            <a:endParaRPr lang="en-US" dirty="0"/>
          </a:p>
          <a:p>
            <a:pPr marL="522894" lvl="1" indent="-342900">
              <a:buFont typeface="+mj-lt"/>
              <a:buAutoNum type="alphaLcParenR"/>
            </a:pPr>
            <a:endParaRPr lang="en-US" dirty="0"/>
          </a:p>
          <a:p>
            <a:endParaRPr lang="en-US" dirty="0"/>
          </a:p>
          <a:p>
            <a:r>
              <a:rPr lang="en-US" dirty="0"/>
              <a:t>For exposures for which an institution has not received permission of the competent authority to use own estimates of LGD, the maturity value (‘M’) shall be applied consistently and, either be set at 2,5 years, except for exposures arising from securities financing transactions, for which M shall be 0,5 years or, </a:t>
            </a:r>
            <a:r>
              <a:rPr lang="en-US" b="1" dirty="0"/>
              <a:t>alternatively, be calculated in accordance with paragraph 2 (of Art 162)</a:t>
            </a:r>
            <a:endParaRPr lang="en-GB" b="1" i="1" dirty="0"/>
          </a:p>
        </p:txBody>
      </p:sp>
      <p:sp>
        <p:nvSpPr>
          <p:cNvPr id="5" name="Text Placeholder 4">
            <a:extLst>
              <a:ext uri="{FF2B5EF4-FFF2-40B4-BE49-F238E27FC236}">
                <a16:creationId xmlns:a16="http://schemas.microsoft.com/office/drawing/2014/main" id="{D6A53F4B-B5E9-85B6-02EC-C677410AFC90}"/>
              </a:ext>
            </a:extLst>
          </p:cNvPr>
          <p:cNvSpPr>
            <a:spLocks noGrp="1"/>
          </p:cNvSpPr>
          <p:nvPr>
            <p:ph type="body" sz="quarter" idx="13"/>
          </p:nvPr>
        </p:nvSpPr>
        <p:spPr>
          <a:xfrm>
            <a:off x="8138159" y="1399032"/>
            <a:ext cx="3596639" cy="429768"/>
          </a:xfrm>
        </p:spPr>
        <p:txBody>
          <a:bodyPr/>
          <a:lstStyle/>
          <a:p>
            <a:r>
              <a:rPr lang="en-GB" sz="1600"/>
              <a:t>Decision making &amp; implementation</a:t>
            </a:r>
          </a:p>
        </p:txBody>
      </p:sp>
      <p:sp>
        <p:nvSpPr>
          <p:cNvPr id="6" name="Content Placeholder 5">
            <a:extLst>
              <a:ext uri="{FF2B5EF4-FFF2-40B4-BE49-F238E27FC236}">
                <a16:creationId xmlns:a16="http://schemas.microsoft.com/office/drawing/2014/main" id="{A4FD5BEA-6341-DFE1-6CE5-0AA8A5C93991}"/>
              </a:ext>
            </a:extLst>
          </p:cNvPr>
          <p:cNvSpPr>
            <a:spLocks noGrp="1"/>
          </p:cNvSpPr>
          <p:nvPr>
            <p:ph sz="quarter" idx="12"/>
          </p:nvPr>
        </p:nvSpPr>
        <p:spPr>
          <a:xfrm>
            <a:off x="8138160" y="1883664"/>
            <a:ext cx="3596638" cy="4517136"/>
          </a:xfrm>
        </p:spPr>
        <p:txBody>
          <a:bodyPr/>
          <a:lstStyle/>
          <a:p>
            <a:pPr marL="342900" indent="-342900">
              <a:buFont typeface="+mj-lt"/>
              <a:buAutoNum type="arabicPeriod"/>
            </a:pPr>
            <a:r>
              <a:rPr lang="en-US"/>
              <a:t>Assess impact of using </a:t>
            </a:r>
            <a:r>
              <a:rPr lang="en-US" b="1"/>
              <a:t>effective maturity instead of regulatory maturity</a:t>
            </a:r>
            <a:r>
              <a:rPr lang="en-US"/>
              <a:t> for all portfolios </a:t>
            </a:r>
          </a:p>
          <a:p>
            <a:pPr lvl="2" defTabSz="1025525" eaLnBrk="0" fontAlgn="base">
              <a:buSzPct val="100000"/>
              <a:defRPr/>
            </a:pPr>
            <a:r>
              <a:rPr lang="en-US">
                <a:ea typeface="MS PGothic" pitchFamily="34" charset="-128"/>
              </a:rPr>
              <a:t>currently using F-IRB </a:t>
            </a:r>
          </a:p>
          <a:p>
            <a:pPr lvl="2" defTabSz="1025525" eaLnBrk="0" fontAlgn="base">
              <a:buSzPct val="100000"/>
              <a:defRPr/>
            </a:pPr>
            <a:r>
              <a:rPr lang="en-US">
                <a:ea typeface="MS PGothic" pitchFamily="34" charset="-128"/>
              </a:rPr>
              <a:t>that will move to F-IRB in the near future (either via validating from STD or reverting to a less sophisticated approach from A-IRB)</a:t>
            </a:r>
          </a:p>
          <a:p>
            <a:pPr marL="342900" indent="-342900">
              <a:buFont typeface="+mj-lt"/>
              <a:buAutoNum type="arabicPeriod"/>
            </a:pPr>
            <a:r>
              <a:rPr lang="en-US"/>
              <a:t>Evaluate overall convenience of choice</a:t>
            </a:r>
          </a:p>
          <a:p>
            <a:pPr marL="342900" indent="-342900">
              <a:buFont typeface="+mj-lt"/>
              <a:buAutoNum type="arabicPeriod"/>
            </a:pPr>
            <a:r>
              <a:rPr lang="en-US"/>
              <a:t>Develop a </a:t>
            </a:r>
            <a:r>
              <a:rPr lang="en-US" b="1"/>
              <a:t>robust plan </a:t>
            </a:r>
            <a:r>
              <a:rPr lang="en-US"/>
              <a:t>for transition to F-IRB approach for selected portfolios, including data, processes, infrastructure and other changes required </a:t>
            </a:r>
          </a:p>
          <a:p>
            <a:pPr marL="342900" indent="-342900">
              <a:buFont typeface="+mj-lt"/>
              <a:buAutoNum type="arabicPeriod"/>
            </a:pPr>
            <a:endParaRPr lang="en-US"/>
          </a:p>
        </p:txBody>
      </p:sp>
      <p:sp>
        <p:nvSpPr>
          <p:cNvPr id="7" name="Oval 6">
            <a:extLst>
              <a:ext uri="{FF2B5EF4-FFF2-40B4-BE49-F238E27FC236}">
                <a16:creationId xmlns:a16="http://schemas.microsoft.com/office/drawing/2014/main" id="{59E2213B-D4C9-B39F-B8A3-E3646E662496}"/>
              </a:ext>
            </a:extLst>
          </p:cNvPr>
          <p:cNvSpPr>
            <a:spLocks noChangeAspect="1"/>
          </p:cNvSpPr>
          <p:nvPr/>
        </p:nvSpPr>
        <p:spPr>
          <a:xfrm>
            <a:off x="165100" y="409448"/>
            <a:ext cx="228600" cy="228600"/>
          </a:xfrm>
          <a:prstGeom prst="ellipse">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GB" sz="1000" b="1" kern="0">
                <a:solidFill>
                  <a:schemeClr val="tx1"/>
                </a:solidFill>
              </a:rPr>
              <a:t>D</a:t>
            </a:r>
          </a:p>
        </p:txBody>
      </p:sp>
      <p:sp>
        <p:nvSpPr>
          <p:cNvPr id="14" name="Text Placeholder 16">
            <a:extLst>
              <a:ext uri="{FF2B5EF4-FFF2-40B4-BE49-F238E27FC236}">
                <a16:creationId xmlns:a16="http://schemas.microsoft.com/office/drawing/2014/main" id="{E8CE6FD5-4FB6-6C8B-B262-39695924D6CB}"/>
              </a:ext>
            </a:extLst>
          </p:cNvPr>
          <p:cNvSpPr txBox="1">
            <a:spLocks/>
          </p:cNvSpPr>
          <p:nvPr/>
        </p:nvSpPr>
        <p:spPr>
          <a:xfrm>
            <a:off x="464820" y="1886412"/>
            <a:ext cx="6946900" cy="429768"/>
          </a:xfrm>
          <a:prstGeom prst="rect">
            <a:avLst/>
          </a:prstGeom>
          <a:solidFill>
            <a:schemeClr val="accent1"/>
          </a:solidFill>
        </p:spPr>
        <p:txBody>
          <a:bodyPr vert="horz" lIns="0" tIns="0" rIns="0" bIns="0" rtlCol="0" anchor="ctr">
            <a:noAutofit/>
          </a:bodyPr>
          <a:lstStyle>
            <a:lvl1pPr marL="0" indent="0" algn="l" defTabSz="914370" rtl="0" eaLnBrk="1" latinLnBrk="0" hangingPunct="1">
              <a:spcBef>
                <a:spcPts val="0"/>
              </a:spcBef>
              <a:buFont typeface="Arial" panose="020B0604020202020204" pitchFamily="34" charset="0"/>
              <a:buChar char="​"/>
              <a:defRPr sz="1400" b="1" kern="0">
                <a:solidFill>
                  <a:schemeClr val="tx1"/>
                </a:solidFill>
                <a:latin typeface="+mn-lt"/>
                <a:ea typeface="+mn-ea"/>
                <a:cs typeface="+mn-cs"/>
              </a:defRPr>
            </a:lvl1pPr>
            <a:lvl2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2pPr>
            <a:lvl3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3pPr>
            <a:lvl4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4pPr>
            <a:lvl5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5pPr>
            <a:lvl6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6pPr>
            <a:lvl7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7pPr>
            <a:lvl8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8pPr>
            <a:lvl9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9pPr>
          </a:lstStyle>
          <a:p>
            <a:r>
              <a:rPr lang="en-GB">
                <a:solidFill>
                  <a:schemeClr val="bg1"/>
                </a:solidFill>
              </a:rPr>
              <a:t>Current regulation</a:t>
            </a:r>
          </a:p>
        </p:txBody>
      </p:sp>
      <p:sp>
        <p:nvSpPr>
          <p:cNvPr id="15" name="Text Placeholder 16">
            <a:extLst>
              <a:ext uri="{FF2B5EF4-FFF2-40B4-BE49-F238E27FC236}">
                <a16:creationId xmlns:a16="http://schemas.microsoft.com/office/drawing/2014/main" id="{BE68B314-267B-0FFF-C7CD-8F29F917989F}"/>
              </a:ext>
            </a:extLst>
          </p:cNvPr>
          <p:cNvSpPr txBox="1">
            <a:spLocks/>
          </p:cNvSpPr>
          <p:nvPr/>
        </p:nvSpPr>
        <p:spPr>
          <a:xfrm>
            <a:off x="464820" y="3999273"/>
            <a:ext cx="6946900" cy="429768"/>
          </a:xfrm>
          <a:prstGeom prst="rect">
            <a:avLst/>
          </a:prstGeom>
          <a:solidFill>
            <a:schemeClr val="accent1"/>
          </a:solidFill>
        </p:spPr>
        <p:txBody>
          <a:bodyPr vert="horz" lIns="0" tIns="0" rIns="0" bIns="0" rtlCol="0" anchor="ctr">
            <a:noAutofit/>
          </a:bodyPr>
          <a:lstStyle>
            <a:lvl1pPr marL="0" indent="0" algn="l" defTabSz="914370" rtl="0" eaLnBrk="1" latinLnBrk="0" hangingPunct="1">
              <a:spcBef>
                <a:spcPts val="0"/>
              </a:spcBef>
              <a:buFont typeface="Arial" panose="020B0604020202020204" pitchFamily="34" charset="0"/>
              <a:buChar char="​"/>
              <a:defRPr sz="1400" b="1" kern="0">
                <a:solidFill>
                  <a:schemeClr val="tx1"/>
                </a:solidFill>
                <a:latin typeface="+mn-lt"/>
                <a:ea typeface="+mn-ea"/>
                <a:cs typeface="+mn-cs"/>
              </a:defRPr>
            </a:lvl1pPr>
            <a:lvl2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2pPr>
            <a:lvl3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3pPr>
            <a:lvl4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4pPr>
            <a:lvl5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5pPr>
            <a:lvl6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6pPr>
            <a:lvl7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7pPr>
            <a:lvl8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8pPr>
            <a:lvl9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9pPr>
          </a:lstStyle>
          <a:p>
            <a:r>
              <a:rPr lang="en-GB">
                <a:solidFill>
                  <a:schemeClr val="bg1"/>
                </a:solidFill>
              </a:rPr>
              <a:t>Basel IV revision</a:t>
            </a:r>
          </a:p>
        </p:txBody>
      </p:sp>
      <p:sp>
        <p:nvSpPr>
          <p:cNvPr id="16" name="Freeform: Shape 15">
            <a:extLst>
              <a:ext uri="{FF2B5EF4-FFF2-40B4-BE49-F238E27FC236}">
                <a16:creationId xmlns:a16="http://schemas.microsoft.com/office/drawing/2014/main" id="{117327BE-B6D1-78F5-3F9B-4C9F18F44555}"/>
              </a:ext>
            </a:extLst>
          </p:cNvPr>
          <p:cNvSpPr>
            <a:spLocks noChangeAspect="1"/>
          </p:cNvSpPr>
          <p:nvPr/>
        </p:nvSpPr>
        <p:spPr>
          <a:xfrm>
            <a:off x="7661750" y="3764978"/>
            <a:ext cx="134939" cy="269876"/>
          </a:xfrm>
          <a:custGeom>
            <a:avLst/>
            <a:gdLst/>
            <a:ahLst/>
            <a:cxnLst/>
            <a:rect l="0" t="0" r="0" b="0"/>
            <a:pathLst>
              <a:path w="134939" h="269876">
                <a:moveTo>
                  <a:pt x="67469" y="202406"/>
                </a:moveTo>
                <a:lnTo>
                  <a:pt x="0" y="269875"/>
                </a:lnTo>
                <a:lnTo>
                  <a:pt x="134938" y="134938"/>
                </a:lnTo>
                <a:lnTo>
                  <a:pt x="0" y="0"/>
                </a:lnTo>
                <a:lnTo>
                  <a:pt x="67469" y="67469"/>
                </a:lnTo>
              </a:path>
            </a:pathLst>
          </a:cu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aphicFrame>
        <p:nvGraphicFramePr>
          <p:cNvPr id="22" name="Conclusion">
            <a:extLst>
              <a:ext uri="{FF2B5EF4-FFF2-40B4-BE49-F238E27FC236}">
                <a16:creationId xmlns:a16="http://schemas.microsoft.com/office/drawing/2014/main" id="{CC810527-2E03-6FE7-A0C3-23BFAF720EC5}"/>
              </a:ext>
            </a:extLst>
          </p:cNvPr>
          <p:cNvGraphicFramePr>
            <a:graphicFrameLocks noGrp="1"/>
          </p:cNvGraphicFramePr>
          <p:nvPr>
            <p:extLst>
              <p:ext uri="{D42A27DB-BD31-4B8C-83A1-F6EECF244321}">
                <p14:modId xmlns:p14="http://schemas.microsoft.com/office/powerpoint/2010/main" val="55133956"/>
              </p:ext>
            </p:extLst>
          </p:nvPr>
        </p:nvGraphicFramePr>
        <p:xfrm>
          <a:off x="8138158" y="5266848"/>
          <a:ext cx="3596641" cy="943452"/>
        </p:xfrm>
        <a:graphic>
          <a:graphicData uri="http://schemas.openxmlformats.org/drawingml/2006/table">
            <a:tbl>
              <a:tblPr firstRow="1" bandRow="1">
                <a:tableStyleId>{839DD9DD-9E6C-4910-8AC0-68ADFF6A6AFC}</a:tableStyleId>
              </a:tblPr>
              <a:tblGrid>
                <a:gridCol w="3596641">
                  <a:extLst>
                    <a:ext uri="{9D8B030D-6E8A-4147-A177-3AD203B41FA5}">
                      <a16:colId xmlns:a16="http://schemas.microsoft.com/office/drawing/2014/main" val="1636016995"/>
                    </a:ext>
                  </a:extLst>
                </a:gridCol>
              </a:tblGrid>
              <a:tr h="203200">
                <a:tc>
                  <a:txBody>
                    <a:bodyPr/>
                    <a:lstStyle/>
                    <a:p>
                      <a:r>
                        <a:rPr kumimoji="0" lang="en-US" sz="1400" b="0" i="0" u="none" baseline="0" dirty="0">
                          <a:solidFill>
                            <a:schemeClr val="tx1"/>
                          </a:solidFill>
                          <a:latin typeface="+mn-lt"/>
                          <a:ea typeface="+mn-ea"/>
                          <a:cs typeface="+mn-cs"/>
                        </a:rPr>
                        <a:t>Note that the decision may also affect open decisions about model validation, potentially making </a:t>
                      </a:r>
                      <a:r>
                        <a:rPr kumimoji="0" lang="en-US" sz="1400" b="1" i="0" u="none" baseline="0" dirty="0">
                          <a:solidFill>
                            <a:schemeClr val="tx1"/>
                          </a:solidFill>
                          <a:latin typeface="+mn-lt"/>
                          <a:ea typeface="+mn-ea"/>
                          <a:cs typeface="+mn-cs"/>
                        </a:rPr>
                        <a:t>F-IRB approach more convenient than in the past</a:t>
                      </a:r>
                      <a:endParaRPr kumimoji="0" lang="en-GB" sz="1400" b="1" i="0" u="none" baseline="0" dirty="0">
                        <a:solidFill>
                          <a:schemeClr val="tx1"/>
                        </a:solidFill>
                        <a:latin typeface="+mn-lt"/>
                        <a:ea typeface="+mn-ea"/>
                        <a:cs typeface="+mn-cs"/>
                      </a:endParaRPr>
                    </a:p>
                  </a:txBody>
                  <a:tcPr marL="54000" marR="54000" marT="45006" marB="45006"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4730960"/>
                  </a:ext>
                </a:extLst>
              </a:tr>
            </a:tbl>
          </a:graphicData>
        </a:graphic>
      </p:graphicFrame>
      <p:sp>
        <p:nvSpPr>
          <p:cNvPr id="9" name="Speech Bubble: Rectangle 8">
            <a:extLst>
              <a:ext uri="{FF2B5EF4-FFF2-40B4-BE49-F238E27FC236}">
                <a16:creationId xmlns:a16="http://schemas.microsoft.com/office/drawing/2014/main" id="{3F4F2A62-75CA-D71E-F031-37133209D5B1}"/>
              </a:ext>
            </a:extLst>
          </p:cNvPr>
          <p:cNvSpPr/>
          <p:nvPr/>
        </p:nvSpPr>
        <p:spPr>
          <a:xfrm>
            <a:off x="4477730" y="5507072"/>
            <a:ext cx="3372735" cy="966880"/>
          </a:xfrm>
          <a:prstGeom prst="wedgeRectCallout">
            <a:avLst>
              <a:gd name="adj1" fmla="val 55983"/>
              <a:gd name="adj2" fmla="val -11384"/>
            </a:avLst>
          </a:prstGeom>
          <a:solidFill>
            <a:srgbClr val="B1CEFF"/>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marL="171450" indent="-171450">
              <a:buFont typeface="Arial" panose="020B0604020202020204" pitchFamily="34" charset="0"/>
              <a:buChar char="•"/>
            </a:pPr>
            <a:r>
              <a:rPr lang="en-GB" sz="1200" kern="0" dirty="0">
                <a:solidFill>
                  <a:schemeClr val="tx1"/>
                </a:solidFill>
              </a:rPr>
              <a:t>Article 494d provides explicit possibility to </a:t>
            </a:r>
            <a:r>
              <a:rPr lang="en-GB" sz="1200" b="1" kern="0" dirty="0">
                <a:solidFill>
                  <a:schemeClr val="tx1"/>
                </a:solidFill>
              </a:rPr>
              <a:t>revert to a less sophisticate </a:t>
            </a:r>
            <a:r>
              <a:rPr lang="en-GB" sz="1200" b="1" kern="0">
                <a:solidFill>
                  <a:schemeClr val="tx1"/>
                </a:solidFill>
              </a:rPr>
              <a:t>approach </a:t>
            </a:r>
            <a:r>
              <a:rPr lang="en-GB" sz="1200" kern="0">
                <a:solidFill>
                  <a:schemeClr val="tx1"/>
                </a:solidFill>
              </a:rPr>
              <a:t>within </a:t>
            </a:r>
            <a:r>
              <a:rPr lang="en-GB" sz="1200" kern="0" dirty="0">
                <a:solidFill>
                  <a:schemeClr val="tx1"/>
                </a:solidFill>
              </a:rPr>
              <a:t>3 years after the application of the new regulation. </a:t>
            </a:r>
          </a:p>
          <a:p>
            <a:pPr marL="171450" indent="-171450">
              <a:buFont typeface="Arial" panose="020B0604020202020204" pitchFamily="34" charset="0"/>
              <a:buChar char="•"/>
            </a:pPr>
            <a:r>
              <a:rPr lang="en-GB" sz="1200" kern="0" dirty="0">
                <a:solidFill>
                  <a:schemeClr val="tx1"/>
                </a:solidFill>
              </a:rPr>
              <a:t>Reviewed article 148 allows to </a:t>
            </a:r>
            <a:r>
              <a:rPr lang="en-GB" sz="1200" b="1" kern="0" dirty="0">
                <a:solidFill>
                  <a:schemeClr val="tx1"/>
                </a:solidFill>
              </a:rPr>
              <a:t>validate only some exposure classes</a:t>
            </a:r>
            <a:r>
              <a:rPr lang="en-GB" sz="1200" kern="0" dirty="0">
                <a:solidFill>
                  <a:schemeClr val="tx1"/>
                </a:solidFill>
              </a:rPr>
              <a:t>, without requesting PPU</a:t>
            </a:r>
          </a:p>
        </p:txBody>
      </p:sp>
    </p:spTree>
    <p:extLst>
      <p:ext uri="{BB962C8B-B14F-4D97-AF65-F5344CB8AC3E}">
        <p14:creationId xmlns:p14="http://schemas.microsoft.com/office/powerpoint/2010/main" val="2160386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855E5D18-0F60-4F2C-B1F1-D1E7A2D7DAC5}"/>
              </a:ext>
            </a:extLst>
          </p:cNvPr>
          <p:cNvGraphicFramePr>
            <a:graphicFrameLocks noChangeAspect="1"/>
          </p:cNvGraphicFramePr>
          <p:nvPr>
            <p:custDataLst>
              <p:tags r:id="rId1"/>
            </p:custDataLst>
            <p:extLst>
              <p:ext uri="{D42A27DB-BD31-4B8C-83A1-F6EECF244321}">
                <p14:modId xmlns:p14="http://schemas.microsoft.com/office/powerpoint/2010/main" val="1420158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10" name="Object 9" hidden="1">
                        <a:extLst>
                          <a:ext uri="{FF2B5EF4-FFF2-40B4-BE49-F238E27FC236}">
                            <a16:creationId xmlns:a16="http://schemas.microsoft.com/office/drawing/2014/main" id="{855E5D18-0F60-4F2C-B1F1-D1E7A2D7DA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itle 28">
            <a:extLst>
              <a:ext uri="{FF2B5EF4-FFF2-40B4-BE49-F238E27FC236}">
                <a16:creationId xmlns:a16="http://schemas.microsoft.com/office/drawing/2014/main" id="{13F12E71-D111-4659-8BEB-786DE1FA108A}"/>
              </a:ext>
            </a:extLst>
          </p:cNvPr>
          <p:cNvSpPr>
            <a:spLocks noGrp="1"/>
          </p:cNvSpPr>
          <p:nvPr>
            <p:ph type="title"/>
          </p:nvPr>
        </p:nvSpPr>
        <p:spPr/>
        <p:txBody>
          <a:bodyPr vert="horz"/>
          <a:lstStyle/>
          <a:p>
            <a:r>
              <a:rPr lang="en-US"/>
              <a:t>Basel IV will introduce LGD floors under A-IRB and </a:t>
            </a:r>
            <a:r>
              <a:rPr lang="en-US" err="1"/>
              <a:t>lgd</a:t>
            </a:r>
            <a:r>
              <a:rPr lang="en-US"/>
              <a:t> decrease for unsecured non-financial corporates alongside other parameters change under f-</a:t>
            </a:r>
            <a:r>
              <a:rPr lang="en-US" err="1"/>
              <a:t>irb</a:t>
            </a:r>
            <a:r>
              <a:rPr lang="en-US"/>
              <a:t> </a:t>
            </a:r>
            <a:endParaRPr lang="en-GB"/>
          </a:p>
        </p:txBody>
      </p:sp>
      <p:sp>
        <p:nvSpPr>
          <p:cNvPr id="3" name="Text Placeholder 2">
            <a:extLst>
              <a:ext uri="{FF2B5EF4-FFF2-40B4-BE49-F238E27FC236}">
                <a16:creationId xmlns:a16="http://schemas.microsoft.com/office/drawing/2014/main" id="{BF31C7A0-57FB-4FDD-8BC8-95DAAF1D6BC8}"/>
              </a:ext>
            </a:extLst>
          </p:cNvPr>
          <p:cNvSpPr>
            <a:spLocks noGrp="1"/>
          </p:cNvSpPr>
          <p:nvPr>
            <p:ph type="body" idx="10"/>
          </p:nvPr>
        </p:nvSpPr>
        <p:spPr/>
        <p:txBody>
          <a:bodyPr/>
          <a:lstStyle/>
          <a:p>
            <a:r>
              <a:rPr lang="en-US"/>
              <a:t>Corporate/Retail minimum LGD values in Basel IV</a:t>
            </a:r>
            <a:r>
              <a:rPr lang="en-US" b="0" baseline="30000"/>
              <a:t>1 </a:t>
            </a:r>
            <a:r>
              <a:rPr lang="en-US"/>
              <a:t>under A-IRB</a:t>
            </a:r>
            <a:endParaRPr lang="en-GB" baseline="30000"/>
          </a:p>
        </p:txBody>
      </p:sp>
      <p:graphicFrame>
        <p:nvGraphicFramePr>
          <p:cNvPr id="7" name="Table 7">
            <a:extLst>
              <a:ext uri="{FF2B5EF4-FFF2-40B4-BE49-F238E27FC236}">
                <a16:creationId xmlns:a16="http://schemas.microsoft.com/office/drawing/2014/main" id="{952CD611-4BB0-4355-B7B1-BDBD86FD13E9}"/>
              </a:ext>
            </a:extLst>
          </p:cNvPr>
          <p:cNvGraphicFramePr>
            <a:graphicFrameLocks noGrp="1"/>
          </p:cNvGraphicFramePr>
          <p:nvPr>
            <p:ph sz="half" idx="11"/>
            <p:extLst>
              <p:ext uri="{D42A27DB-BD31-4B8C-83A1-F6EECF244321}">
                <p14:modId xmlns:p14="http://schemas.microsoft.com/office/powerpoint/2010/main" val="3697776303"/>
              </p:ext>
            </p:extLst>
          </p:nvPr>
        </p:nvGraphicFramePr>
        <p:xfrm>
          <a:off x="457200" y="1884363"/>
          <a:ext cx="5410199" cy="3840480"/>
        </p:xfrm>
        <a:graphic>
          <a:graphicData uri="http://schemas.openxmlformats.org/drawingml/2006/table">
            <a:tbl>
              <a:tblPr firstRow="1" bandRow="1">
                <a:tableStyleId>{839DD9DD-9E6C-4910-8AC0-68ADFF6A6AFC}</a:tableStyleId>
              </a:tblPr>
              <a:tblGrid>
                <a:gridCol w="3201957">
                  <a:extLst>
                    <a:ext uri="{9D8B030D-6E8A-4147-A177-3AD203B41FA5}">
                      <a16:colId xmlns:a16="http://schemas.microsoft.com/office/drawing/2014/main" val="3892266755"/>
                    </a:ext>
                  </a:extLst>
                </a:gridCol>
                <a:gridCol w="1104121">
                  <a:extLst>
                    <a:ext uri="{9D8B030D-6E8A-4147-A177-3AD203B41FA5}">
                      <a16:colId xmlns:a16="http://schemas.microsoft.com/office/drawing/2014/main" val="694488858"/>
                    </a:ext>
                  </a:extLst>
                </a:gridCol>
                <a:gridCol w="1104121">
                  <a:extLst>
                    <a:ext uri="{9D8B030D-6E8A-4147-A177-3AD203B41FA5}">
                      <a16:colId xmlns:a16="http://schemas.microsoft.com/office/drawing/2014/main" val="549267795"/>
                    </a:ext>
                  </a:extLst>
                </a:gridCol>
              </a:tblGrid>
              <a:tr h="154554">
                <a:tc>
                  <a:txBody>
                    <a:bodyPr/>
                    <a:lstStyle/>
                    <a:p>
                      <a:pPr rtl="0"/>
                      <a:r>
                        <a:rPr lang="en-GB" sz="1200"/>
                        <a:t>Segment(s)</a:t>
                      </a:r>
                    </a:p>
                  </a:txBody>
                  <a:tcPr>
                    <a:solidFill>
                      <a:schemeClr val="accent1">
                        <a:lumMod val="20000"/>
                        <a:lumOff val="80000"/>
                      </a:schemeClr>
                    </a:solidFill>
                  </a:tcPr>
                </a:tc>
                <a:tc>
                  <a:txBody>
                    <a:bodyPr/>
                    <a:lstStyle/>
                    <a:p>
                      <a:pPr algn="ctr" rtl="0"/>
                      <a:r>
                        <a:rPr lang="en-GB" sz="1200"/>
                        <a:t>BIII floor</a:t>
                      </a:r>
                    </a:p>
                  </a:txBody>
                  <a:tcPr>
                    <a:solidFill>
                      <a:schemeClr val="accent1">
                        <a:lumMod val="20000"/>
                        <a:lumOff val="80000"/>
                      </a:schemeClr>
                    </a:solidFill>
                  </a:tcPr>
                </a:tc>
                <a:tc>
                  <a:txBody>
                    <a:bodyPr/>
                    <a:lstStyle/>
                    <a:p>
                      <a:pPr algn="ctr" rtl="0"/>
                      <a:r>
                        <a:rPr lang="en-GB" sz="1200"/>
                        <a:t>BIV floor</a:t>
                      </a:r>
                    </a:p>
                  </a:txBody>
                  <a:tcPr>
                    <a:solidFill>
                      <a:schemeClr val="accent1">
                        <a:lumMod val="20000"/>
                        <a:lumOff val="80000"/>
                      </a:schemeClr>
                    </a:solidFill>
                  </a:tcPr>
                </a:tc>
                <a:extLst>
                  <a:ext uri="{0D108BD9-81ED-4DB2-BD59-A6C34878D82A}">
                    <a16:rowId xmlns:a16="http://schemas.microsoft.com/office/drawing/2014/main" val="30083791"/>
                  </a:ext>
                </a:extLst>
              </a:tr>
              <a:tr h="154554">
                <a:tc>
                  <a:txBody>
                    <a:bodyPr/>
                    <a:lstStyle/>
                    <a:p>
                      <a:pPr rtl="0"/>
                      <a:r>
                        <a:rPr lang="en-GB" sz="1200" b="1" i="1"/>
                        <a:t>Corporate</a:t>
                      </a:r>
                      <a:r>
                        <a:rPr lang="en-GB" sz="1200"/>
                        <a:t>: Unsecured</a:t>
                      </a:r>
                    </a:p>
                  </a:txBody>
                  <a:tcPr anchor="ctr">
                    <a:lnB w="9525" cap="flat" cmpd="sng" algn="ctr">
                      <a:solidFill>
                        <a:schemeClr val="bg1">
                          <a:lumMod val="75000"/>
                        </a:schemeClr>
                      </a:solidFill>
                      <a:prstDash val="solid"/>
                      <a:round/>
                      <a:headEnd type="none" w="med" len="med"/>
                      <a:tailEnd type="none" w="med" len="med"/>
                    </a:lnB>
                    <a:noFill/>
                  </a:tcPr>
                </a:tc>
                <a:tc>
                  <a:txBody>
                    <a:bodyPr/>
                    <a:lstStyle/>
                    <a:p>
                      <a:pPr algn="ctr" rtl="0"/>
                      <a:r>
                        <a:rPr lang="en-GB" sz="1200" i="1"/>
                        <a:t>NA</a:t>
                      </a:r>
                    </a:p>
                  </a:txBody>
                  <a:tcPr anchor="ctr">
                    <a:lnB w="9525" cap="flat" cmpd="sng" algn="ctr">
                      <a:solidFill>
                        <a:schemeClr val="bg1">
                          <a:lumMod val="75000"/>
                        </a:schemeClr>
                      </a:solidFill>
                      <a:prstDash val="solid"/>
                      <a:round/>
                      <a:headEnd type="none" w="med" len="med"/>
                      <a:tailEnd type="none" w="med" len="med"/>
                    </a:lnB>
                    <a:noFill/>
                  </a:tcPr>
                </a:tc>
                <a:tc>
                  <a:txBody>
                    <a:bodyPr/>
                    <a:lstStyle/>
                    <a:p>
                      <a:pPr algn="ctr" rtl="0"/>
                      <a:r>
                        <a:rPr lang="en-GB" sz="1200"/>
                        <a:t>25%</a:t>
                      </a:r>
                    </a:p>
                  </a:txBody>
                  <a:tcPr anchor="ctr">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89142174"/>
                  </a:ext>
                </a:extLst>
              </a:tr>
              <a:tr h="154554">
                <a:tc>
                  <a:txBody>
                    <a:bodyPr/>
                    <a:lstStyle/>
                    <a:p>
                      <a:pPr rtl="0"/>
                      <a:r>
                        <a:rPr lang="en-GB" sz="1200" b="1" i="1"/>
                        <a:t>Corporate</a:t>
                      </a:r>
                      <a:r>
                        <a:rPr lang="en-GB" sz="1200"/>
                        <a:t>: Secured – Financials </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rtl="0"/>
                      <a:r>
                        <a:rPr lang="en-GB" sz="1200" i="1"/>
                        <a:t>NA</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rtl="0"/>
                      <a:r>
                        <a:rPr lang="en-GB" sz="1200"/>
                        <a:t>0%</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87947497"/>
                  </a:ext>
                </a:extLst>
              </a:tr>
              <a:tr h="154554">
                <a:tc>
                  <a:txBody>
                    <a:bodyPr/>
                    <a:lstStyle/>
                    <a:p>
                      <a:pPr rtl="0"/>
                      <a:r>
                        <a:rPr lang="en-GB" sz="1200" b="1" i="1"/>
                        <a:t>Corporate</a:t>
                      </a:r>
                      <a:r>
                        <a:rPr lang="en-GB" sz="1200"/>
                        <a:t>: Secured – Receivables </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rtl="0"/>
                      <a:r>
                        <a:rPr lang="en-GB" sz="1200" i="1"/>
                        <a:t>NA</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rtl="0"/>
                      <a:r>
                        <a:rPr lang="en-GB" sz="1200"/>
                        <a:t>10%</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8579710"/>
                  </a:ext>
                </a:extLst>
              </a:tr>
              <a:tr h="154554">
                <a:tc>
                  <a:txBody>
                    <a:bodyPr/>
                    <a:lstStyle/>
                    <a:p>
                      <a:pPr rtl="0"/>
                      <a:r>
                        <a:rPr lang="en-GB" sz="1200" b="1" i="1"/>
                        <a:t>Corporate</a:t>
                      </a:r>
                      <a:r>
                        <a:rPr lang="en-GB" sz="1200"/>
                        <a:t>: Secured – RRE/CRE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rtl="0"/>
                      <a:r>
                        <a:rPr lang="en-GB" sz="1200" i="1"/>
                        <a:t>NA</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rtl="0"/>
                      <a:r>
                        <a:rPr lang="en-GB" sz="1200"/>
                        <a:t>10%</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32800878"/>
                  </a:ext>
                </a:extLst>
              </a:tr>
              <a:tr h="154554">
                <a:tc>
                  <a:txBody>
                    <a:bodyPr/>
                    <a:lstStyle/>
                    <a:p>
                      <a:pPr rtl="0"/>
                      <a:r>
                        <a:rPr lang="en-GB" sz="1200" b="1" i="1"/>
                        <a:t>Corporate</a:t>
                      </a:r>
                      <a:r>
                        <a:rPr lang="en-GB" sz="1200"/>
                        <a:t>: Secured – Other</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rtl="0"/>
                      <a:r>
                        <a:rPr lang="en-GB" sz="1200" i="1"/>
                        <a:t>NA</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rtl="0"/>
                      <a:r>
                        <a:rPr lang="en-GB" sz="1200"/>
                        <a:t>15%</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93503472"/>
                  </a:ext>
                </a:extLst>
              </a:tr>
              <a:tr h="154554">
                <a:tc>
                  <a:txBody>
                    <a:bodyPr/>
                    <a:lstStyle/>
                    <a:p>
                      <a:r>
                        <a:rPr lang="en-GB" sz="1200" b="1" i="1"/>
                        <a:t>Retail</a:t>
                      </a:r>
                      <a:r>
                        <a:rPr lang="en-GB" sz="1200"/>
                        <a:t>: Unsecured – QRRE transactions</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GB" sz="1200" i="1"/>
                        <a:t>NA</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GB" sz="1200"/>
                        <a:t>50%</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25202756"/>
                  </a:ext>
                </a:extLst>
              </a:tr>
              <a:tr h="154554">
                <a:tc>
                  <a:txBody>
                    <a:bodyPr/>
                    <a:lstStyle/>
                    <a:p>
                      <a:r>
                        <a:rPr lang="en-GB" sz="1200" b="1" i="1"/>
                        <a:t>Retail</a:t>
                      </a:r>
                      <a:r>
                        <a:rPr lang="en-GB" sz="1200"/>
                        <a:t>: Unsecured – QRRE revolver</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GB" sz="1200" i="1"/>
                        <a:t>NA</a:t>
                      </a:r>
                      <a:endParaRPr lang="en-GB" sz="1200"/>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GB" sz="1200"/>
                        <a:t>50%</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85761398"/>
                  </a:ext>
                </a:extLst>
              </a:tr>
              <a:tr h="154554">
                <a:tc>
                  <a:txBody>
                    <a:bodyPr/>
                    <a:lstStyle/>
                    <a:p>
                      <a:r>
                        <a:rPr lang="en-GB" sz="1200" b="1" i="1"/>
                        <a:t>Retail</a:t>
                      </a:r>
                      <a:r>
                        <a:rPr lang="en-GB" sz="1200"/>
                        <a:t>: Unsecured – Other</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GB" sz="1200" i="1"/>
                        <a:t>NA</a:t>
                      </a:r>
                      <a:endParaRPr lang="en-GB" sz="1200"/>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GB" sz="1200"/>
                        <a:t>30%</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61258343"/>
                  </a:ext>
                </a:extLst>
              </a:tr>
              <a:tr h="154554">
                <a:tc>
                  <a:txBody>
                    <a:bodyPr/>
                    <a:lstStyle/>
                    <a:p>
                      <a:r>
                        <a:rPr lang="en-GB" sz="1200" b="1" i="1"/>
                        <a:t>Retail</a:t>
                      </a:r>
                      <a:r>
                        <a:rPr lang="en-GB" sz="1200"/>
                        <a:t>: Secured – Mortgage </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GB" sz="1200" i="0"/>
                        <a:t>10%</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GB" sz="1200" b="1">
                          <a:solidFill>
                            <a:schemeClr val="accent1"/>
                          </a:solidFill>
                        </a:rPr>
                        <a:t>5%</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91856407"/>
                  </a:ext>
                </a:extLst>
              </a:tr>
              <a:tr h="154554">
                <a:tc>
                  <a:txBody>
                    <a:bodyPr/>
                    <a:lstStyle/>
                    <a:p>
                      <a:r>
                        <a:rPr lang="en-GB" sz="1200" b="1" i="1"/>
                        <a:t>Retail</a:t>
                      </a:r>
                      <a:r>
                        <a:rPr lang="en-GB" sz="1200"/>
                        <a:t>: Secured – Financials </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GB" sz="1200" i="1"/>
                        <a:t>NA</a:t>
                      </a:r>
                      <a:endParaRPr lang="en-GB" sz="1200"/>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GB" sz="1200"/>
                        <a:t>0%</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66291663"/>
                  </a:ext>
                </a:extLst>
              </a:tr>
              <a:tr h="154554">
                <a:tc>
                  <a:txBody>
                    <a:bodyPr/>
                    <a:lstStyle/>
                    <a:p>
                      <a:r>
                        <a:rPr lang="en-GB" sz="1200" b="1" i="1"/>
                        <a:t>Retail</a:t>
                      </a:r>
                      <a:r>
                        <a:rPr lang="en-GB" sz="1200"/>
                        <a:t>: Secured – Receivables </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GB" sz="1200" i="1"/>
                        <a:t>NA</a:t>
                      </a:r>
                      <a:endParaRPr lang="en-GB" sz="1200"/>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GB" sz="1200"/>
                        <a:t>10%</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33813827"/>
                  </a:ext>
                </a:extLst>
              </a:tr>
              <a:tr h="154554">
                <a:tc>
                  <a:txBody>
                    <a:bodyPr/>
                    <a:lstStyle/>
                    <a:p>
                      <a:r>
                        <a:rPr lang="en-GB" sz="1200" b="1" i="1"/>
                        <a:t>Retail</a:t>
                      </a:r>
                      <a:r>
                        <a:rPr lang="en-GB" sz="1200"/>
                        <a:t>: Secured – RRE/CRE</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GB" sz="1200" i="1"/>
                        <a:t>NA</a:t>
                      </a:r>
                      <a:endParaRPr lang="en-GB" sz="1200"/>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GB" sz="1200"/>
                        <a:t>10%</a:t>
                      </a:r>
                    </a:p>
                  </a:txBody>
                  <a:tcP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02902874"/>
                  </a:ext>
                </a:extLst>
              </a:tr>
              <a:tr h="154554">
                <a:tc>
                  <a:txBody>
                    <a:bodyPr/>
                    <a:lstStyle/>
                    <a:p>
                      <a:r>
                        <a:rPr lang="en-GB" sz="1200" b="1" i="1"/>
                        <a:t>Retail</a:t>
                      </a:r>
                      <a:r>
                        <a:rPr lang="en-GB" sz="1200"/>
                        <a:t>: Secured – Other </a:t>
                      </a:r>
                    </a:p>
                  </a:txBody>
                  <a:tcPr>
                    <a:lnT w="9525" cap="flat" cmpd="sng" algn="ctr">
                      <a:solidFill>
                        <a:schemeClr val="bg1">
                          <a:lumMod val="75000"/>
                        </a:schemeClr>
                      </a:solidFill>
                      <a:prstDash val="solid"/>
                      <a:round/>
                      <a:headEnd type="none" w="med" len="med"/>
                      <a:tailEnd type="none" w="med" len="med"/>
                    </a:lnT>
                    <a:noFill/>
                  </a:tcPr>
                </a:tc>
                <a:tc>
                  <a:txBody>
                    <a:bodyPr/>
                    <a:lstStyle/>
                    <a:p>
                      <a:pPr algn="ctr"/>
                      <a:r>
                        <a:rPr lang="en-GB" sz="1200" i="1"/>
                        <a:t>NA</a:t>
                      </a:r>
                      <a:endParaRPr lang="en-GB" sz="1200"/>
                    </a:p>
                  </a:txBody>
                  <a:tcPr>
                    <a:lnT w="9525" cap="flat" cmpd="sng" algn="ctr">
                      <a:solidFill>
                        <a:schemeClr val="bg1">
                          <a:lumMod val="75000"/>
                        </a:schemeClr>
                      </a:solidFill>
                      <a:prstDash val="solid"/>
                      <a:round/>
                      <a:headEnd type="none" w="med" len="med"/>
                      <a:tailEnd type="none" w="med" len="med"/>
                    </a:lnT>
                    <a:noFill/>
                  </a:tcPr>
                </a:tc>
                <a:tc>
                  <a:txBody>
                    <a:bodyPr/>
                    <a:lstStyle/>
                    <a:p>
                      <a:pPr algn="ctr"/>
                      <a:r>
                        <a:rPr lang="en-GB" sz="1200"/>
                        <a:t>15%</a:t>
                      </a:r>
                    </a:p>
                  </a:txBody>
                  <a:tcPr>
                    <a:lnT w="9525"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570961250"/>
                  </a:ext>
                </a:extLst>
              </a:tr>
            </a:tbl>
          </a:graphicData>
        </a:graphic>
      </p:graphicFrame>
      <p:sp>
        <p:nvSpPr>
          <p:cNvPr id="5" name="Text Placeholder 4">
            <a:extLst>
              <a:ext uri="{FF2B5EF4-FFF2-40B4-BE49-F238E27FC236}">
                <a16:creationId xmlns:a16="http://schemas.microsoft.com/office/drawing/2014/main" id="{09A53546-4198-4083-8B91-225217D0740E}"/>
              </a:ext>
            </a:extLst>
          </p:cNvPr>
          <p:cNvSpPr>
            <a:spLocks noGrp="1"/>
          </p:cNvSpPr>
          <p:nvPr>
            <p:ph type="body" sz="quarter" idx="13"/>
          </p:nvPr>
        </p:nvSpPr>
        <p:spPr/>
        <p:txBody>
          <a:bodyPr/>
          <a:lstStyle/>
          <a:p>
            <a:r>
              <a:rPr lang="en-US"/>
              <a:t>Corporate LGD value changes in Basel IV under F-IRB approach</a:t>
            </a:r>
            <a:endParaRPr lang="en-GB"/>
          </a:p>
        </p:txBody>
      </p:sp>
      <p:sp>
        <p:nvSpPr>
          <p:cNvPr id="11" name="Oval 10">
            <a:extLst>
              <a:ext uri="{FF2B5EF4-FFF2-40B4-BE49-F238E27FC236}">
                <a16:creationId xmlns:a16="http://schemas.microsoft.com/office/drawing/2014/main" id="{55EF011F-E60D-44FC-949C-1469E26C80A8}"/>
              </a:ext>
            </a:extLst>
          </p:cNvPr>
          <p:cNvSpPr>
            <a:spLocks noChangeAspect="1"/>
          </p:cNvSpPr>
          <p:nvPr/>
        </p:nvSpPr>
        <p:spPr>
          <a:xfrm>
            <a:off x="165100" y="409448"/>
            <a:ext cx="228600" cy="228600"/>
          </a:xfrm>
          <a:prstGeom prst="ellipse">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GB" sz="1000" b="1" kern="0">
                <a:solidFill>
                  <a:schemeClr val="tx1"/>
                </a:solidFill>
              </a:rPr>
              <a:t>E</a:t>
            </a:r>
          </a:p>
        </p:txBody>
      </p:sp>
      <p:sp>
        <p:nvSpPr>
          <p:cNvPr id="2" name="Footnote">
            <a:extLst>
              <a:ext uri="{FF2B5EF4-FFF2-40B4-BE49-F238E27FC236}">
                <a16:creationId xmlns:a16="http://schemas.microsoft.com/office/drawing/2014/main" id="{56BE148F-C5BA-4CD1-B819-9B0E0D40919F}"/>
              </a:ext>
            </a:extLst>
          </p:cNvPr>
          <p:cNvSpPr/>
          <p:nvPr/>
        </p:nvSpPr>
        <p:spPr>
          <a:xfrm>
            <a:off x="457200" y="6411039"/>
            <a:ext cx="11277600" cy="123111"/>
          </a:xfrm>
          <a:prstGeom prst="rect">
            <a:avLst/>
          </a:prstGeom>
        </p:spPr>
        <p:txBody>
          <a:bodyPr vert="horz" lIns="0" tIns="0" rIns="0" bIns="0" rtlCol="0" anchor="b" anchorCtr="0">
            <a:spAutoFit/>
          </a:bodyPr>
          <a:lstStyle/>
          <a:p>
            <a:pPr defTabSz="914370"/>
            <a:r>
              <a:rPr lang="en-GB" sz="800" kern="0"/>
              <a:t>1. </a:t>
            </a:r>
            <a:r>
              <a:rPr lang="en-US" sz="800" kern="0"/>
              <a:t>Given the enhancements to the framework and the introduction of an output floor, the 1.06 scaling factor that is currently applied to RWAs will be removed. 2. </a:t>
            </a:r>
            <a:r>
              <a:rPr lang="en-GB" sz="800" kern="0"/>
              <a:t>Senior exposures without FCP to PSE-RGLAs will maintain the old LGD value of 45%</a:t>
            </a:r>
          </a:p>
        </p:txBody>
      </p:sp>
      <p:cxnSp>
        <p:nvCxnSpPr>
          <p:cNvPr id="19" name="Straight Arrow Connector 18">
            <a:extLst>
              <a:ext uri="{FF2B5EF4-FFF2-40B4-BE49-F238E27FC236}">
                <a16:creationId xmlns:a16="http://schemas.microsoft.com/office/drawing/2014/main" id="{75D69CA3-C5F0-455F-9DD3-D875FDC494BF}"/>
              </a:ext>
            </a:extLst>
          </p:cNvPr>
          <p:cNvCxnSpPr>
            <a:cxnSpLocks/>
          </p:cNvCxnSpPr>
          <p:nvPr/>
        </p:nvCxnSpPr>
        <p:spPr>
          <a:xfrm>
            <a:off x="4574299" y="4485562"/>
            <a:ext cx="365760" cy="0"/>
          </a:xfrm>
          <a:prstGeom prst="straightConnector1">
            <a:avLst/>
          </a:prstGeom>
          <a:ln w="12700">
            <a:solidFill>
              <a:srgbClr val="FFBE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7">
            <a:extLst>
              <a:ext uri="{FF2B5EF4-FFF2-40B4-BE49-F238E27FC236}">
                <a16:creationId xmlns:a16="http://schemas.microsoft.com/office/drawing/2014/main" id="{C1EF4613-F067-EF70-5BA5-A4B652AC05FD}"/>
              </a:ext>
            </a:extLst>
          </p:cNvPr>
          <p:cNvGraphicFramePr>
            <a:graphicFrameLocks/>
          </p:cNvGraphicFramePr>
          <p:nvPr>
            <p:extLst>
              <p:ext uri="{D42A27DB-BD31-4B8C-83A1-F6EECF244321}">
                <p14:modId xmlns:p14="http://schemas.microsoft.com/office/powerpoint/2010/main" val="869828955"/>
              </p:ext>
            </p:extLst>
          </p:nvPr>
        </p:nvGraphicFramePr>
        <p:xfrm>
          <a:off x="6334908" y="1884363"/>
          <a:ext cx="5399892" cy="1645920"/>
        </p:xfrm>
        <a:graphic>
          <a:graphicData uri="http://schemas.openxmlformats.org/drawingml/2006/table">
            <a:tbl>
              <a:tblPr firstRow="1" bandRow="1">
                <a:tableStyleId>{839DD9DD-9E6C-4910-8AC0-68ADFF6A6AFC}</a:tableStyleId>
              </a:tblPr>
              <a:tblGrid>
                <a:gridCol w="3179870">
                  <a:extLst>
                    <a:ext uri="{9D8B030D-6E8A-4147-A177-3AD203B41FA5}">
                      <a16:colId xmlns:a16="http://schemas.microsoft.com/office/drawing/2014/main" val="3892266755"/>
                    </a:ext>
                  </a:extLst>
                </a:gridCol>
                <a:gridCol w="1110011">
                  <a:extLst>
                    <a:ext uri="{9D8B030D-6E8A-4147-A177-3AD203B41FA5}">
                      <a16:colId xmlns:a16="http://schemas.microsoft.com/office/drawing/2014/main" val="694488858"/>
                    </a:ext>
                  </a:extLst>
                </a:gridCol>
                <a:gridCol w="1110011">
                  <a:extLst>
                    <a:ext uri="{9D8B030D-6E8A-4147-A177-3AD203B41FA5}">
                      <a16:colId xmlns:a16="http://schemas.microsoft.com/office/drawing/2014/main" val="549267795"/>
                    </a:ext>
                  </a:extLst>
                </a:gridCol>
              </a:tblGrid>
              <a:tr h="266590">
                <a:tc>
                  <a:txBody>
                    <a:bodyPr/>
                    <a:lstStyle/>
                    <a:p>
                      <a:pPr rtl="0"/>
                      <a:r>
                        <a:rPr lang="en-GB" sz="1200"/>
                        <a:t>Segment(s)</a:t>
                      </a:r>
                    </a:p>
                  </a:txBody>
                  <a:tcPr>
                    <a:solidFill>
                      <a:schemeClr val="accent1">
                        <a:lumMod val="20000"/>
                        <a:lumOff val="80000"/>
                      </a:schemeClr>
                    </a:solidFill>
                  </a:tcPr>
                </a:tc>
                <a:tc>
                  <a:txBody>
                    <a:bodyPr/>
                    <a:lstStyle/>
                    <a:p>
                      <a:pPr algn="ctr" rtl="0"/>
                      <a:r>
                        <a:rPr lang="en-GB" sz="1200"/>
                        <a:t>BIII LGD unsecured</a:t>
                      </a:r>
                    </a:p>
                  </a:txBody>
                  <a:tcPr>
                    <a:solidFill>
                      <a:schemeClr val="accent1">
                        <a:lumMod val="20000"/>
                        <a:lumOff val="80000"/>
                      </a:schemeClr>
                    </a:solidFill>
                  </a:tcPr>
                </a:tc>
                <a:tc>
                  <a:txBody>
                    <a:bodyPr/>
                    <a:lstStyle/>
                    <a:p>
                      <a:pPr algn="ctr" rtl="0"/>
                      <a:r>
                        <a:rPr lang="en-GB" sz="1200"/>
                        <a:t>BIV LGD unsecured</a:t>
                      </a:r>
                    </a:p>
                  </a:txBody>
                  <a:tcPr>
                    <a:solidFill>
                      <a:schemeClr val="accent1">
                        <a:lumMod val="20000"/>
                        <a:lumOff val="80000"/>
                      </a:schemeClr>
                    </a:solidFill>
                  </a:tcPr>
                </a:tc>
                <a:extLst>
                  <a:ext uri="{0D108BD9-81ED-4DB2-BD59-A6C34878D82A}">
                    <a16:rowId xmlns:a16="http://schemas.microsoft.com/office/drawing/2014/main" val="30083791"/>
                  </a:ext>
                </a:extLst>
              </a:tr>
              <a:tr h="266590">
                <a:tc>
                  <a:txBody>
                    <a:bodyPr/>
                    <a:lstStyle/>
                    <a:p>
                      <a:pPr rtl="0"/>
                      <a:r>
                        <a:rPr lang="en-GB" sz="1200"/>
                        <a:t>Unsecured – </a:t>
                      </a:r>
                      <a:r>
                        <a:rPr lang="en-GB" sz="1200" noProof="0"/>
                        <a:t>Senior claims on </a:t>
                      </a:r>
                      <a:r>
                        <a:rPr lang="en-US" sz="1200" noProof="0"/>
                        <a:t>sovereigns, banks, securities firms and other financial institutions</a:t>
                      </a:r>
                      <a:endParaRPr lang="en-GB" sz="1200" noProof="0"/>
                    </a:p>
                  </a:txBody>
                  <a:tcPr anchor="ctr">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i="0"/>
                        <a:t>45%</a:t>
                      </a:r>
                    </a:p>
                  </a:txBody>
                  <a:tcPr anchor="ctr">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i="0"/>
                        <a:t>45%</a:t>
                      </a:r>
                    </a:p>
                  </a:txBody>
                  <a:tcPr anchor="ctr">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89142174"/>
                  </a:ext>
                </a:extLst>
              </a:tr>
              <a:tr h="266590">
                <a:tc>
                  <a:txBody>
                    <a:bodyPr/>
                    <a:lstStyle/>
                    <a:p>
                      <a:pPr rtl="0"/>
                      <a:r>
                        <a:rPr lang="en-GB" sz="1200"/>
                        <a:t>Unsecured – </a:t>
                      </a:r>
                      <a:r>
                        <a:rPr lang="en-GB" sz="1200" noProof="0"/>
                        <a:t>Senior claims on </a:t>
                      </a:r>
                      <a:r>
                        <a:rPr lang="en-US" sz="1200" noProof="0"/>
                        <a:t>other (non-financial) corporates</a:t>
                      </a:r>
                      <a:r>
                        <a:rPr lang="en-US" sz="1200" baseline="30000" noProof="0"/>
                        <a:t>2</a:t>
                      </a:r>
                      <a:endParaRPr lang="en-GB" sz="1200" baseline="30000"/>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i="0"/>
                        <a:t>45%</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b="1" i="0">
                          <a:solidFill>
                            <a:schemeClr val="accent1"/>
                          </a:solidFill>
                        </a:rPr>
                        <a:t>40%</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87947497"/>
                  </a:ext>
                </a:extLst>
              </a:tr>
              <a:tr h="159954">
                <a:tc>
                  <a:txBody>
                    <a:bodyPr/>
                    <a:lstStyle/>
                    <a:p>
                      <a:pPr rtl="0"/>
                      <a:r>
                        <a:rPr lang="en-GB" sz="1200"/>
                        <a:t>Unsecured – Subordinated claims </a:t>
                      </a:r>
                    </a:p>
                  </a:txBody>
                  <a:tcPr anchor="ctr">
                    <a:lnT w="9525" cap="flat" cmpd="sng" algn="ctr">
                      <a:solidFill>
                        <a:schemeClr val="bg1">
                          <a:lumMod val="75000"/>
                        </a:schemeClr>
                      </a:solidFill>
                      <a:prstDash val="solid"/>
                      <a:round/>
                      <a:headEnd type="none" w="med" len="med"/>
                      <a:tailEnd type="none" w="med" len="med"/>
                    </a:lnT>
                  </a:tcPr>
                </a:tc>
                <a:tc>
                  <a:txBody>
                    <a:bodyPr/>
                    <a:lstStyle/>
                    <a:p>
                      <a:pPr algn="ctr" rtl="0"/>
                      <a:r>
                        <a:rPr lang="en-GB" sz="1200" i="0"/>
                        <a:t>75%</a:t>
                      </a:r>
                    </a:p>
                  </a:txBody>
                  <a:tcPr anchor="ctr">
                    <a:lnT w="9525" cap="flat" cmpd="sng" algn="ctr">
                      <a:solidFill>
                        <a:schemeClr val="bg1">
                          <a:lumMod val="75000"/>
                        </a:schemeClr>
                      </a:solidFill>
                      <a:prstDash val="solid"/>
                      <a:round/>
                      <a:headEnd type="none" w="med" len="med"/>
                      <a:tailEnd type="none" w="med" len="med"/>
                    </a:lnT>
                  </a:tcPr>
                </a:tc>
                <a:tc>
                  <a:txBody>
                    <a:bodyPr/>
                    <a:lstStyle/>
                    <a:p>
                      <a:pPr algn="ctr" rtl="0"/>
                      <a:r>
                        <a:rPr lang="en-GB" sz="1200" i="0"/>
                        <a:t>75%</a:t>
                      </a:r>
                    </a:p>
                  </a:txBody>
                  <a:tcPr anchor="ctr">
                    <a:lnT w="9525"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3293503472"/>
                  </a:ext>
                </a:extLst>
              </a:tr>
            </a:tbl>
          </a:graphicData>
        </a:graphic>
      </p:graphicFrame>
      <p:graphicFrame>
        <p:nvGraphicFramePr>
          <p:cNvPr id="24" name="Table 7">
            <a:extLst>
              <a:ext uri="{FF2B5EF4-FFF2-40B4-BE49-F238E27FC236}">
                <a16:creationId xmlns:a16="http://schemas.microsoft.com/office/drawing/2014/main" id="{7C3AB035-696A-5C52-AF1F-E75270D2D7C4}"/>
              </a:ext>
            </a:extLst>
          </p:cNvPr>
          <p:cNvGraphicFramePr>
            <a:graphicFrameLocks/>
          </p:cNvGraphicFramePr>
          <p:nvPr>
            <p:extLst>
              <p:ext uri="{D42A27DB-BD31-4B8C-83A1-F6EECF244321}">
                <p14:modId xmlns:p14="http://schemas.microsoft.com/office/powerpoint/2010/main" val="3631498438"/>
              </p:ext>
            </p:extLst>
          </p:nvPr>
        </p:nvGraphicFramePr>
        <p:xfrm>
          <a:off x="6324600" y="3530283"/>
          <a:ext cx="5421380" cy="2194560"/>
        </p:xfrm>
        <a:graphic>
          <a:graphicData uri="http://schemas.openxmlformats.org/drawingml/2006/table">
            <a:tbl>
              <a:tblPr firstRow="1" bandRow="1">
                <a:tableStyleId>{839DD9DD-9E6C-4910-8AC0-68ADFF6A6AFC}</a:tableStyleId>
              </a:tblPr>
              <a:tblGrid>
                <a:gridCol w="1885950">
                  <a:extLst>
                    <a:ext uri="{9D8B030D-6E8A-4147-A177-3AD203B41FA5}">
                      <a16:colId xmlns:a16="http://schemas.microsoft.com/office/drawing/2014/main" val="3892266755"/>
                    </a:ext>
                  </a:extLst>
                </a:gridCol>
                <a:gridCol w="766763">
                  <a:extLst>
                    <a:ext uri="{9D8B030D-6E8A-4147-A177-3AD203B41FA5}">
                      <a16:colId xmlns:a16="http://schemas.microsoft.com/office/drawing/2014/main" val="694488858"/>
                    </a:ext>
                  </a:extLst>
                </a:gridCol>
                <a:gridCol w="766763">
                  <a:extLst>
                    <a:ext uri="{9D8B030D-6E8A-4147-A177-3AD203B41FA5}">
                      <a16:colId xmlns:a16="http://schemas.microsoft.com/office/drawing/2014/main" val="549267795"/>
                    </a:ext>
                  </a:extLst>
                </a:gridCol>
                <a:gridCol w="1000952">
                  <a:extLst>
                    <a:ext uri="{9D8B030D-6E8A-4147-A177-3AD203B41FA5}">
                      <a16:colId xmlns:a16="http://schemas.microsoft.com/office/drawing/2014/main" val="3016146347"/>
                    </a:ext>
                  </a:extLst>
                </a:gridCol>
                <a:gridCol w="1000952">
                  <a:extLst>
                    <a:ext uri="{9D8B030D-6E8A-4147-A177-3AD203B41FA5}">
                      <a16:colId xmlns:a16="http://schemas.microsoft.com/office/drawing/2014/main" val="2778261474"/>
                    </a:ext>
                  </a:extLst>
                </a:gridCol>
              </a:tblGrid>
              <a:tr h="0">
                <a:tc>
                  <a:txBody>
                    <a:bodyPr/>
                    <a:lstStyle/>
                    <a:p>
                      <a:pPr rtl="0"/>
                      <a:r>
                        <a:rPr lang="en-GB" sz="1200">
                          <a:latin typeface="+mn-lt"/>
                        </a:rPr>
                        <a:t>Segment(s)</a:t>
                      </a:r>
                    </a:p>
                  </a:txBody>
                  <a:tcPr>
                    <a:solidFill>
                      <a:schemeClr val="accent1">
                        <a:lumMod val="20000"/>
                        <a:lumOff val="80000"/>
                      </a:schemeClr>
                    </a:solidFill>
                  </a:tcPr>
                </a:tc>
                <a:tc>
                  <a:txBody>
                    <a:bodyPr/>
                    <a:lstStyle/>
                    <a:p>
                      <a:pPr algn="ctr" rtl="0"/>
                      <a:r>
                        <a:rPr lang="en-GB" sz="1200">
                          <a:latin typeface="+mn-lt"/>
                        </a:rPr>
                        <a:t>BIII LGD secured</a:t>
                      </a:r>
                    </a:p>
                  </a:txBody>
                  <a:tcPr>
                    <a:solidFill>
                      <a:schemeClr val="accent1">
                        <a:lumMod val="20000"/>
                        <a:lumOff val="80000"/>
                      </a:schemeClr>
                    </a:solidFill>
                  </a:tcPr>
                </a:tc>
                <a:tc>
                  <a:txBody>
                    <a:bodyPr/>
                    <a:lstStyle/>
                    <a:p>
                      <a:pPr algn="ctr" rtl="0"/>
                      <a:r>
                        <a:rPr lang="en-GB" sz="1200">
                          <a:latin typeface="+mn-lt"/>
                        </a:rPr>
                        <a:t>BIV LGD secured</a:t>
                      </a:r>
                    </a:p>
                  </a:txBody>
                  <a:tcPr>
                    <a:solidFill>
                      <a:schemeClr val="accent1">
                        <a:lumMod val="20000"/>
                        <a:lumOff val="80000"/>
                      </a:schemeClr>
                    </a:solidFill>
                  </a:tcPr>
                </a:tc>
                <a:tc>
                  <a:txBody>
                    <a:bodyPr/>
                    <a:lstStyle/>
                    <a:p>
                      <a:pPr algn="ctr" rtl="0"/>
                      <a:r>
                        <a:rPr lang="en-GB" sz="1200">
                          <a:latin typeface="+mn-lt"/>
                        </a:rPr>
                        <a:t>BIII Collateral HC</a:t>
                      </a:r>
                    </a:p>
                  </a:txBody>
                  <a:tcPr>
                    <a:solidFill>
                      <a:schemeClr val="accent1">
                        <a:lumMod val="20000"/>
                        <a:lumOff val="80000"/>
                      </a:schemeClr>
                    </a:solidFill>
                  </a:tcPr>
                </a:tc>
                <a:tc>
                  <a:txBody>
                    <a:bodyPr/>
                    <a:lstStyle/>
                    <a:p>
                      <a:pPr algn="ctr" rtl="0"/>
                      <a:r>
                        <a:rPr lang="en-GB" sz="1200">
                          <a:latin typeface="+mn-lt"/>
                        </a:rPr>
                        <a:t>BIV Collateral HC</a:t>
                      </a:r>
                    </a:p>
                  </a:txBody>
                  <a:tcPr>
                    <a:solidFill>
                      <a:schemeClr val="accent1">
                        <a:lumMod val="20000"/>
                        <a:lumOff val="80000"/>
                      </a:schemeClr>
                    </a:solidFill>
                  </a:tcPr>
                </a:tc>
                <a:extLst>
                  <a:ext uri="{0D108BD9-81ED-4DB2-BD59-A6C34878D82A}">
                    <a16:rowId xmlns:a16="http://schemas.microsoft.com/office/drawing/2014/main" val="30083791"/>
                  </a:ext>
                </a:extLst>
              </a:tr>
              <a:tr h="0">
                <a:tc>
                  <a:txBody>
                    <a:bodyPr/>
                    <a:lstStyle/>
                    <a:p>
                      <a:pPr rtl="0"/>
                      <a:r>
                        <a:rPr lang="en-GB" sz="1200">
                          <a:effectLst/>
                          <a:latin typeface="+mn-lt"/>
                        </a:rPr>
                        <a:t>Secured – Financials</a:t>
                      </a:r>
                      <a:endParaRPr lang="en-GB" sz="1200" noProof="0">
                        <a:latin typeface="+mn-lt"/>
                      </a:endParaRPr>
                    </a:p>
                  </a:txBody>
                  <a:tcPr anchor="ctr">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i="0">
                          <a:latin typeface="+mn-lt"/>
                        </a:rPr>
                        <a:t>0%</a:t>
                      </a:r>
                    </a:p>
                  </a:txBody>
                  <a:tcPr anchor="ctr">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i="0">
                          <a:latin typeface="+mn-lt"/>
                        </a:rPr>
                        <a:t>0%</a:t>
                      </a:r>
                    </a:p>
                  </a:txBody>
                  <a:tcPr anchor="ctr">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i="0">
                          <a:latin typeface="+mn-lt"/>
                        </a:rPr>
                        <a:t>-</a:t>
                      </a:r>
                    </a:p>
                  </a:txBody>
                  <a:tcPr anchor="ctr">
                    <a:lnB w="9525" cap="flat" cmpd="sng" algn="ctr">
                      <a:solidFill>
                        <a:schemeClr val="bg1">
                          <a:lumMod val="75000"/>
                        </a:schemeClr>
                      </a:solidFill>
                      <a:prstDash val="solid"/>
                      <a:round/>
                      <a:headEnd type="none" w="med" len="med"/>
                      <a:tailEnd type="none" w="med" len="med"/>
                    </a:lnB>
                  </a:tcPr>
                </a:tc>
                <a:tc>
                  <a:txBody>
                    <a:bodyPr/>
                    <a:lstStyle/>
                    <a:p>
                      <a:pPr algn="ctr" rtl="0"/>
                      <a:r>
                        <a:rPr lang="en-US" sz="1200" i="0">
                          <a:latin typeface="+mn-lt"/>
                        </a:rPr>
                        <a:t>Non-static</a:t>
                      </a:r>
                      <a:r>
                        <a:rPr lang="en-US" sz="1200" i="0" baseline="30000">
                          <a:latin typeface="+mn-lt"/>
                        </a:rPr>
                        <a:t>1</a:t>
                      </a:r>
                      <a:endParaRPr lang="en-GB" sz="1200" i="0" baseline="30000">
                        <a:latin typeface="+mn-lt"/>
                      </a:endParaRPr>
                    </a:p>
                  </a:txBody>
                  <a:tcPr marL="0" marR="0" anchor="ctr">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89142174"/>
                  </a:ext>
                </a:extLst>
              </a:tr>
              <a:tr h="0">
                <a:tc>
                  <a:txBody>
                    <a:bodyPr/>
                    <a:lstStyle/>
                    <a:p>
                      <a:pPr rtl="0"/>
                      <a:r>
                        <a:rPr lang="en-GB" sz="1200">
                          <a:latin typeface="+mn-lt"/>
                        </a:rPr>
                        <a:t>Secured – Receivables</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i="0">
                          <a:latin typeface="+mn-lt"/>
                        </a:rPr>
                        <a:t>35%</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b="1" i="0">
                          <a:solidFill>
                            <a:schemeClr val="accent1"/>
                          </a:solidFill>
                          <a:latin typeface="+mn-lt"/>
                        </a:rPr>
                        <a:t>20%</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i="0">
                          <a:latin typeface="+mn-lt"/>
                        </a:rPr>
                        <a:t>20%</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b="1" i="0">
                          <a:solidFill>
                            <a:schemeClr val="accent1"/>
                          </a:solidFill>
                          <a:latin typeface="+mn-lt"/>
                        </a:rPr>
                        <a:t>40%</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87947497"/>
                  </a:ext>
                </a:extLst>
              </a:tr>
              <a:tr h="0">
                <a:tc>
                  <a:txBody>
                    <a:bodyPr/>
                    <a:lstStyle/>
                    <a:p>
                      <a:pPr rtl="0"/>
                      <a:r>
                        <a:rPr lang="en-GB" sz="1200">
                          <a:latin typeface="+mn-lt"/>
                        </a:rPr>
                        <a:t>Secured – RRE / CRE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i="0">
                          <a:latin typeface="+mn-lt"/>
                        </a:rPr>
                        <a:t>35%</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b="1" i="0">
                          <a:solidFill>
                            <a:schemeClr val="accent1"/>
                          </a:solidFill>
                          <a:latin typeface="+mn-lt"/>
                        </a:rPr>
                        <a:t>20%</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i="0">
                          <a:latin typeface="+mn-lt"/>
                        </a:rPr>
                        <a:t>28.6%</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b="1" i="0">
                          <a:solidFill>
                            <a:schemeClr val="accent1"/>
                          </a:solidFill>
                          <a:latin typeface="+mn-lt"/>
                        </a:rPr>
                        <a:t>40%</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10090178"/>
                  </a:ext>
                </a:extLst>
              </a:tr>
              <a:tr h="0">
                <a:tc>
                  <a:txBody>
                    <a:bodyPr/>
                    <a:lstStyle/>
                    <a:p>
                      <a:pPr rtl="0"/>
                      <a:r>
                        <a:rPr lang="en-GB" sz="1200">
                          <a:latin typeface="+mn-lt"/>
                        </a:rPr>
                        <a:t>Secured – Other</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i="0">
                          <a:latin typeface="+mn-lt"/>
                        </a:rPr>
                        <a:t>40%</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b="1" i="0">
                          <a:solidFill>
                            <a:schemeClr val="accent1"/>
                          </a:solidFill>
                          <a:latin typeface="+mn-lt"/>
                        </a:rPr>
                        <a:t>25%</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i="0">
                          <a:latin typeface="+mn-lt"/>
                        </a:rPr>
                        <a:t>28.6%</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rtl="0"/>
                      <a:r>
                        <a:rPr lang="en-GB" sz="1200" b="1" i="0">
                          <a:solidFill>
                            <a:schemeClr val="accent1"/>
                          </a:solidFill>
                          <a:latin typeface="+mn-lt"/>
                        </a:rPr>
                        <a:t>40%</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27188483"/>
                  </a:ext>
                </a:extLst>
              </a:tr>
              <a:tr h="0">
                <a:tc>
                  <a:txBody>
                    <a:bodyPr/>
                    <a:lstStyle/>
                    <a:p>
                      <a:pPr rtl="0"/>
                      <a:r>
                        <a:rPr lang="en-GB" sz="1200">
                          <a:latin typeface="+mn-lt"/>
                        </a:rPr>
                        <a:t>Secured – Ineligible collateral</a:t>
                      </a:r>
                    </a:p>
                  </a:txBody>
                  <a:tcPr anchor="ctr">
                    <a:lnT w="9525" cap="flat" cmpd="sng" algn="ctr">
                      <a:solidFill>
                        <a:schemeClr val="bg1">
                          <a:lumMod val="75000"/>
                        </a:schemeClr>
                      </a:solidFill>
                      <a:prstDash val="solid"/>
                      <a:round/>
                      <a:headEnd type="none" w="med" len="med"/>
                      <a:tailEnd type="none" w="med" len="med"/>
                    </a:lnT>
                  </a:tcPr>
                </a:tc>
                <a:tc>
                  <a:txBody>
                    <a:bodyPr/>
                    <a:lstStyle/>
                    <a:p>
                      <a:pPr algn="ctr" rtl="0"/>
                      <a:r>
                        <a:rPr lang="en-GB" sz="1200" i="0">
                          <a:latin typeface="+mn-lt"/>
                        </a:rPr>
                        <a:t>NA</a:t>
                      </a:r>
                    </a:p>
                  </a:txBody>
                  <a:tcPr anchor="ctr">
                    <a:lnT w="9525" cap="flat" cmpd="sng" algn="ctr">
                      <a:solidFill>
                        <a:schemeClr val="bg1">
                          <a:lumMod val="75000"/>
                        </a:schemeClr>
                      </a:solidFill>
                      <a:prstDash val="solid"/>
                      <a:round/>
                      <a:headEnd type="none" w="med" len="med"/>
                      <a:tailEnd type="none" w="med" len="med"/>
                    </a:lnT>
                  </a:tcPr>
                </a:tc>
                <a:tc>
                  <a:txBody>
                    <a:bodyPr/>
                    <a:lstStyle/>
                    <a:p>
                      <a:pPr algn="ctr" rtl="0"/>
                      <a:r>
                        <a:rPr lang="en-GB" sz="1200" i="0">
                          <a:latin typeface="+mn-lt"/>
                        </a:rPr>
                        <a:t>NA</a:t>
                      </a:r>
                    </a:p>
                  </a:txBody>
                  <a:tcPr anchor="ctr">
                    <a:lnT w="9525" cap="flat" cmpd="sng" algn="ctr">
                      <a:solidFill>
                        <a:schemeClr val="bg1">
                          <a:lumMod val="75000"/>
                        </a:schemeClr>
                      </a:solidFill>
                      <a:prstDash val="solid"/>
                      <a:round/>
                      <a:headEnd type="none" w="med" len="med"/>
                      <a:tailEnd type="none" w="med" len="med"/>
                    </a:lnT>
                  </a:tcPr>
                </a:tc>
                <a:tc>
                  <a:txBody>
                    <a:bodyPr/>
                    <a:lstStyle/>
                    <a:p>
                      <a:pPr algn="ctr" rtl="0"/>
                      <a:r>
                        <a:rPr lang="en-GB" sz="1200" i="0">
                          <a:latin typeface="+mn-lt"/>
                        </a:rPr>
                        <a:t>NA</a:t>
                      </a:r>
                    </a:p>
                  </a:txBody>
                  <a:tcPr anchor="ctr">
                    <a:lnT w="9525" cap="flat" cmpd="sng" algn="ctr">
                      <a:solidFill>
                        <a:schemeClr val="bg1">
                          <a:lumMod val="75000"/>
                        </a:schemeClr>
                      </a:solidFill>
                      <a:prstDash val="solid"/>
                      <a:round/>
                      <a:headEnd type="none" w="med" len="med"/>
                      <a:tailEnd type="none" w="med" len="med"/>
                    </a:lnT>
                  </a:tcPr>
                </a:tc>
                <a:tc>
                  <a:txBody>
                    <a:bodyPr/>
                    <a:lstStyle/>
                    <a:p>
                      <a:pPr algn="ctr" rtl="0"/>
                      <a:r>
                        <a:rPr lang="en-GB" sz="1200" i="0">
                          <a:latin typeface="+mn-lt"/>
                        </a:rPr>
                        <a:t>100%</a:t>
                      </a:r>
                    </a:p>
                  </a:txBody>
                  <a:tcPr anchor="ctr">
                    <a:lnT w="9525"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3293503472"/>
                  </a:ext>
                </a:extLst>
              </a:tr>
            </a:tbl>
          </a:graphicData>
        </a:graphic>
      </p:graphicFrame>
      <p:graphicFrame>
        <p:nvGraphicFramePr>
          <p:cNvPr id="25" name="Conclusion">
            <a:extLst>
              <a:ext uri="{FF2B5EF4-FFF2-40B4-BE49-F238E27FC236}">
                <a16:creationId xmlns:a16="http://schemas.microsoft.com/office/drawing/2014/main" id="{08985F39-5976-946B-1F21-48F12B785DE0}"/>
              </a:ext>
            </a:extLst>
          </p:cNvPr>
          <p:cNvGraphicFramePr>
            <a:graphicFrameLocks noGrp="1"/>
          </p:cNvGraphicFramePr>
          <p:nvPr>
            <p:extLst>
              <p:ext uri="{D42A27DB-BD31-4B8C-83A1-F6EECF244321}">
                <p14:modId xmlns:p14="http://schemas.microsoft.com/office/powerpoint/2010/main" val="968901942"/>
              </p:ext>
            </p:extLst>
          </p:nvPr>
        </p:nvGraphicFramePr>
        <p:xfrm>
          <a:off x="457200" y="6054278"/>
          <a:ext cx="11277600" cy="272892"/>
        </p:xfrm>
        <a:graphic>
          <a:graphicData uri="http://schemas.openxmlformats.org/drawingml/2006/table">
            <a:tbl>
              <a:tblPr firstRow="1" bandRow="1">
                <a:tableStyleId>{839DD9DD-9E6C-4910-8AC0-68ADFF6A6AFC}</a:tableStyleId>
              </a:tblPr>
              <a:tblGrid>
                <a:gridCol w="11277600">
                  <a:extLst>
                    <a:ext uri="{9D8B030D-6E8A-4147-A177-3AD203B41FA5}">
                      <a16:colId xmlns:a16="http://schemas.microsoft.com/office/drawing/2014/main" val="988842129"/>
                    </a:ext>
                  </a:extLst>
                </a:gridCol>
              </a:tblGrid>
              <a:tr h="195688">
                <a:tc>
                  <a:txBody>
                    <a:bodyPr/>
                    <a:lstStyle/>
                    <a:p>
                      <a:pPr algn="ctr"/>
                      <a:r>
                        <a:rPr kumimoji="0" lang="en-GB" sz="1200" b="0" i="0" u="none" baseline="0" dirty="0">
                          <a:solidFill>
                            <a:schemeClr val="tx1"/>
                          </a:solidFill>
                          <a:latin typeface="+mn-lt"/>
                          <a:ea typeface="+mn-ea"/>
                          <a:cs typeface="+mn-cs"/>
                        </a:rPr>
                        <a:t>Following introduced changes in LGD values for both A-IRB and F-IRB approaches banks should </a:t>
                      </a:r>
                      <a:r>
                        <a:rPr kumimoji="0" lang="en-GB" sz="1200" b="1" i="0" u="none" baseline="0" dirty="0">
                          <a:solidFill>
                            <a:schemeClr val="tx1"/>
                          </a:solidFill>
                          <a:latin typeface="+mn-lt"/>
                          <a:ea typeface="+mn-ea"/>
                          <a:cs typeface="+mn-cs"/>
                        </a:rPr>
                        <a:t>assess benefits of transition from A-IRB and Standard approach to F-IRB</a:t>
                      </a:r>
                      <a:endParaRPr kumimoji="0" lang="en-GB" sz="1200" b="0" i="0" u="none" baseline="0" dirty="0">
                        <a:solidFill>
                          <a:schemeClr val="tx1"/>
                        </a:solidFill>
                        <a:latin typeface="+mn-lt"/>
                        <a:ea typeface="+mn-ea"/>
                        <a:cs typeface="+mn-cs"/>
                      </a:endParaRPr>
                    </a:p>
                  </a:txBody>
                  <a:tcPr marL="90011" marR="90011" marT="45006" marB="45006"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25365933"/>
                  </a:ext>
                </a:extLst>
              </a:tr>
            </a:tbl>
          </a:graphicData>
        </a:graphic>
      </p:graphicFrame>
      <p:sp>
        <p:nvSpPr>
          <p:cNvPr id="26" name="Freeform: Shape 25">
            <a:extLst>
              <a:ext uri="{FF2B5EF4-FFF2-40B4-BE49-F238E27FC236}">
                <a16:creationId xmlns:a16="http://schemas.microsoft.com/office/drawing/2014/main" id="{879FE469-51A0-8CF5-A02F-1C9EE34E14DC}"/>
              </a:ext>
            </a:extLst>
          </p:cNvPr>
          <p:cNvSpPr>
            <a:spLocks noChangeAspect="1"/>
          </p:cNvSpPr>
          <p:nvPr/>
        </p:nvSpPr>
        <p:spPr>
          <a:xfrm rot="5400000">
            <a:off x="6028531" y="5753481"/>
            <a:ext cx="134939" cy="269876"/>
          </a:xfrm>
          <a:custGeom>
            <a:avLst/>
            <a:gdLst/>
            <a:ahLst/>
            <a:cxnLst/>
            <a:rect l="0" t="0" r="0" b="0"/>
            <a:pathLst>
              <a:path w="134939" h="269876">
                <a:moveTo>
                  <a:pt x="67469" y="202406"/>
                </a:moveTo>
                <a:lnTo>
                  <a:pt x="0" y="269875"/>
                </a:lnTo>
                <a:lnTo>
                  <a:pt x="134938" y="134938"/>
                </a:lnTo>
                <a:lnTo>
                  <a:pt x="0" y="0"/>
                </a:lnTo>
                <a:lnTo>
                  <a:pt x="67469" y="67469"/>
                </a:lnTo>
              </a:path>
            </a:pathLst>
          </a:cu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0" name="Straight Arrow Connector 59">
            <a:extLst>
              <a:ext uri="{FF2B5EF4-FFF2-40B4-BE49-F238E27FC236}">
                <a16:creationId xmlns:a16="http://schemas.microsoft.com/office/drawing/2014/main" id="{47ABC60A-AA30-CD86-692B-AB2A4AE85447}"/>
              </a:ext>
            </a:extLst>
          </p:cNvPr>
          <p:cNvCxnSpPr>
            <a:cxnSpLocks/>
          </p:cNvCxnSpPr>
          <p:nvPr/>
        </p:nvCxnSpPr>
        <p:spPr>
          <a:xfrm>
            <a:off x="10489324" y="3037762"/>
            <a:ext cx="365760" cy="0"/>
          </a:xfrm>
          <a:prstGeom prst="straightConnector1">
            <a:avLst/>
          </a:prstGeom>
          <a:ln w="12700">
            <a:solidFill>
              <a:srgbClr val="FFBE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7A99DFC-4174-2779-9AA1-B8254C4F5DDD}"/>
              </a:ext>
            </a:extLst>
          </p:cNvPr>
          <p:cNvCxnSpPr>
            <a:cxnSpLocks/>
          </p:cNvCxnSpPr>
          <p:nvPr/>
        </p:nvCxnSpPr>
        <p:spPr>
          <a:xfrm>
            <a:off x="8774824" y="4580812"/>
            <a:ext cx="365760" cy="0"/>
          </a:xfrm>
          <a:prstGeom prst="straightConnector1">
            <a:avLst/>
          </a:prstGeom>
          <a:ln w="12700">
            <a:solidFill>
              <a:srgbClr val="FFBE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4C5085D-3874-7D39-EDBA-E3A587BBFBB2}"/>
              </a:ext>
            </a:extLst>
          </p:cNvPr>
          <p:cNvCxnSpPr>
            <a:cxnSpLocks/>
          </p:cNvCxnSpPr>
          <p:nvPr/>
        </p:nvCxnSpPr>
        <p:spPr>
          <a:xfrm>
            <a:off x="8774824" y="4847512"/>
            <a:ext cx="365760" cy="0"/>
          </a:xfrm>
          <a:prstGeom prst="straightConnector1">
            <a:avLst/>
          </a:prstGeom>
          <a:ln w="12700">
            <a:solidFill>
              <a:srgbClr val="FFBE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232E8E8-E98A-EF5D-27A4-3906C1A0C677}"/>
              </a:ext>
            </a:extLst>
          </p:cNvPr>
          <p:cNvCxnSpPr>
            <a:cxnSpLocks/>
          </p:cNvCxnSpPr>
          <p:nvPr/>
        </p:nvCxnSpPr>
        <p:spPr>
          <a:xfrm>
            <a:off x="8774824" y="5123737"/>
            <a:ext cx="365760" cy="0"/>
          </a:xfrm>
          <a:prstGeom prst="straightConnector1">
            <a:avLst/>
          </a:prstGeom>
          <a:ln w="12700">
            <a:solidFill>
              <a:srgbClr val="FFBE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A4F156D-1F6A-1320-EA28-6590838550A2}"/>
              </a:ext>
            </a:extLst>
          </p:cNvPr>
          <p:cNvCxnSpPr>
            <a:cxnSpLocks/>
          </p:cNvCxnSpPr>
          <p:nvPr/>
        </p:nvCxnSpPr>
        <p:spPr>
          <a:xfrm>
            <a:off x="10555999" y="4580812"/>
            <a:ext cx="365760" cy="0"/>
          </a:xfrm>
          <a:prstGeom prst="straightConnector1">
            <a:avLst/>
          </a:prstGeom>
          <a:ln w="12700">
            <a:solidFill>
              <a:srgbClr val="FFBE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EEAFF8E-30FC-EBDB-6E6C-BD1F4E23A1F9}"/>
              </a:ext>
            </a:extLst>
          </p:cNvPr>
          <p:cNvCxnSpPr>
            <a:cxnSpLocks/>
          </p:cNvCxnSpPr>
          <p:nvPr/>
        </p:nvCxnSpPr>
        <p:spPr>
          <a:xfrm>
            <a:off x="10555999" y="4847512"/>
            <a:ext cx="365760" cy="0"/>
          </a:xfrm>
          <a:prstGeom prst="straightConnector1">
            <a:avLst/>
          </a:prstGeom>
          <a:ln w="12700">
            <a:solidFill>
              <a:srgbClr val="FFBE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D99F096-044F-D975-DBCA-B3BFF9CFD45A}"/>
              </a:ext>
            </a:extLst>
          </p:cNvPr>
          <p:cNvCxnSpPr>
            <a:cxnSpLocks/>
          </p:cNvCxnSpPr>
          <p:nvPr/>
        </p:nvCxnSpPr>
        <p:spPr>
          <a:xfrm>
            <a:off x="10555999" y="5123737"/>
            <a:ext cx="365760" cy="0"/>
          </a:xfrm>
          <a:prstGeom prst="straightConnector1">
            <a:avLst/>
          </a:prstGeom>
          <a:ln w="12700">
            <a:solidFill>
              <a:srgbClr val="FFBE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085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38EDB8F-E636-A4D6-D53E-9403CB9D55A0}"/>
              </a:ext>
            </a:extLst>
          </p:cNvPr>
          <p:cNvGraphicFramePr>
            <a:graphicFrameLocks noChangeAspect="1"/>
          </p:cNvGraphicFramePr>
          <p:nvPr>
            <p:custDataLst>
              <p:tags r:id="rId1"/>
            </p:custDataLst>
            <p:extLst>
              <p:ext uri="{D42A27DB-BD31-4B8C-83A1-F6EECF244321}">
                <p14:modId xmlns:p14="http://schemas.microsoft.com/office/powerpoint/2010/main" val="3478569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4" name="think-cell data - do not delete" hidden="1">
                        <a:extLst>
                          <a:ext uri="{FF2B5EF4-FFF2-40B4-BE49-F238E27FC236}">
                            <a16:creationId xmlns:a16="http://schemas.microsoft.com/office/drawing/2014/main" id="{738EDB8F-E636-A4D6-D53E-9403CB9D55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91DD2A-1DDD-7D9B-1122-395ECC28AB8B}"/>
              </a:ext>
            </a:extLst>
          </p:cNvPr>
          <p:cNvSpPr>
            <a:spLocks noGrp="1"/>
          </p:cNvSpPr>
          <p:nvPr>
            <p:ph type="title"/>
          </p:nvPr>
        </p:nvSpPr>
        <p:spPr/>
        <p:txBody>
          <a:bodyPr vert="horz"/>
          <a:lstStyle/>
          <a:p>
            <a:r>
              <a:rPr lang="en-GB" dirty="0">
                <a:solidFill>
                  <a:schemeClr val="accent1"/>
                </a:solidFill>
              </a:rPr>
              <a:t>Case study </a:t>
            </a:r>
            <a:r>
              <a:rPr lang="en-GB" dirty="0"/>
              <a:t>– DEVELOPMENT AND implementation of IRB </a:t>
            </a:r>
            <a:r>
              <a:rPr lang="en-GB" dirty="0" err="1"/>
              <a:t>rwa</a:t>
            </a:r>
            <a:r>
              <a:rPr lang="en-GB" dirty="0"/>
              <a:t>/CET1 “in-vitro” calculation system for SSM bank</a:t>
            </a:r>
          </a:p>
        </p:txBody>
      </p:sp>
      <p:sp>
        <p:nvSpPr>
          <p:cNvPr id="64" name="Rectangle 63">
            <a:extLst>
              <a:ext uri="{FF2B5EF4-FFF2-40B4-BE49-F238E27FC236}">
                <a16:creationId xmlns:a16="http://schemas.microsoft.com/office/drawing/2014/main" id="{ABE873F3-E9B2-7DFD-F5ED-7C22095CC018}"/>
              </a:ext>
            </a:extLst>
          </p:cNvPr>
          <p:cNvSpPr/>
          <p:nvPr/>
        </p:nvSpPr>
        <p:spPr>
          <a:xfrm>
            <a:off x="2627696" y="1406052"/>
            <a:ext cx="9107103" cy="4994747"/>
          </a:xfrm>
          <a:prstGeom prst="rect">
            <a:avLst/>
          </a:prstGeom>
          <a:solidFill>
            <a:schemeClr val="accent2">
              <a:lumMod val="20000"/>
              <a:lumOff val="80000"/>
              <a:alpha val="50196"/>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0000" indent="-180000">
              <a:spcBef>
                <a:spcPts val="700"/>
              </a:spcBef>
              <a:buSzPct val="100000"/>
              <a:buFont typeface="Arial" panose="020B0604020202020204" pitchFamily="34" charset="0"/>
              <a:buChar char="•"/>
            </a:pPr>
            <a:endParaRPr lang="en-GB" sz="1200" kern="0" dirty="0">
              <a:solidFill>
                <a:schemeClr val="tx1"/>
              </a:solidFill>
            </a:endParaRPr>
          </a:p>
        </p:txBody>
      </p:sp>
      <p:sp>
        <p:nvSpPr>
          <p:cNvPr id="65" name="Rectangle 64">
            <a:extLst>
              <a:ext uri="{FF2B5EF4-FFF2-40B4-BE49-F238E27FC236}">
                <a16:creationId xmlns:a16="http://schemas.microsoft.com/office/drawing/2014/main" id="{39E18C51-F39B-BF5D-6934-A2996291437A}"/>
              </a:ext>
            </a:extLst>
          </p:cNvPr>
          <p:cNvSpPr/>
          <p:nvPr/>
        </p:nvSpPr>
        <p:spPr>
          <a:xfrm>
            <a:off x="3002692" y="1455013"/>
            <a:ext cx="3960000" cy="2261651"/>
          </a:xfrm>
          <a:prstGeom prst="rect">
            <a:avLst/>
          </a:prstGeom>
          <a:solidFill>
            <a:srgbClr val="F0F0F0"/>
          </a:solidFill>
          <a:ln w="9525">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3152" rIns="73152" bIns="73152" rtlCol="0" anchor="t"/>
          <a:lstStyle/>
          <a:p>
            <a:r>
              <a:rPr lang="en-US" sz="1100" b="1" kern="0" dirty="0">
                <a:solidFill>
                  <a:schemeClr val="tx1"/>
                </a:solidFill>
              </a:rPr>
              <a:t>Impact assessment for key PD/LGD/CCF model parameters and components </a:t>
            </a:r>
            <a:r>
              <a:rPr lang="en-US" sz="1100" kern="0" dirty="0">
                <a:solidFill>
                  <a:schemeClr val="tx1"/>
                </a:solidFill>
              </a:rPr>
              <a:t>(e.g., </a:t>
            </a:r>
            <a:r>
              <a:rPr lang="en-US" sz="1100" kern="0" dirty="0" err="1">
                <a:solidFill>
                  <a:schemeClr val="tx1"/>
                </a:solidFill>
              </a:rPr>
              <a:t>MoC</a:t>
            </a:r>
            <a:r>
              <a:rPr lang="en-US" sz="1100" kern="0" dirty="0">
                <a:solidFill>
                  <a:schemeClr val="tx1"/>
                </a:solidFill>
              </a:rPr>
              <a:t>, risk drivers, risk quantification)</a:t>
            </a:r>
            <a:endParaRPr lang="en-GB" sz="1100" kern="0" dirty="0">
              <a:solidFill>
                <a:schemeClr val="tx1"/>
              </a:solidFill>
            </a:endParaRPr>
          </a:p>
        </p:txBody>
      </p:sp>
      <p:pic>
        <p:nvPicPr>
          <p:cNvPr id="66" name="Picture 65">
            <a:extLst>
              <a:ext uri="{FF2B5EF4-FFF2-40B4-BE49-F238E27FC236}">
                <a16:creationId xmlns:a16="http://schemas.microsoft.com/office/drawing/2014/main" id="{BB4486C1-B65D-C981-E46B-548E89632558}"/>
              </a:ext>
            </a:extLst>
          </p:cNvPr>
          <p:cNvPicPr>
            <a:picLocks noChangeAspect="1"/>
          </p:cNvPicPr>
          <p:nvPr/>
        </p:nvPicPr>
        <p:blipFill>
          <a:blip r:embed="rId6"/>
          <a:stretch>
            <a:fillRect/>
          </a:stretch>
        </p:blipFill>
        <p:spPr>
          <a:xfrm>
            <a:off x="3020133" y="2074807"/>
            <a:ext cx="3936802" cy="1641857"/>
          </a:xfrm>
          <a:prstGeom prst="rect">
            <a:avLst/>
          </a:prstGeom>
          <a:effectLst/>
        </p:spPr>
      </p:pic>
      <p:grpSp>
        <p:nvGrpSpPr>
          <p:cNvPr id="67" name="Group 66">
            <a:extLst>
              <a:ext uri="{FF2B5EF4-FFF2-40B4-BE49-F238E27FC236}">
                <a16:creationId xmlns:a16="http://schemas.microsoft.com/office/drawing/2014/main" id="{1A5B8B92-50D0-678A-DCFA-4DE3A6657594}"/>
              </a:ext>
            </a:extLst>
          </p:cNvPr>
          <p:cNvGrpSpPr/>
          <p:nvPr/>
        </p:nvGrpSpPr>
        <p:grpSpPr>
          <a:xfrm>
            <a:off x="2989437" y="3842341"/>
            <a:ext cx="3999592" cy="2274430"/>
            <a:chOff x="7274427" y="3829561"/>
            <a:chExt cx="3999592" cy="2274430"/>
          </a:xfrm>
        </p:grpSpPr>
        <p:sp>
          <p:nvSpPr>
            <p:cNvPr id="68" name="Rectangle 67">
              <a:extLst>
                <a:ext uri="{FF2B5EF4-FFF2-40B4-BE49-F238E27FC236}">
                  <a16:creationId xmlns:a16="http://schemas.microsoft.com/office/drawing/2014/main" id="{386DF1B9-D9F2-BFA4-53A6-E333C3922141}"/>
                </a:ext>
              </a:extLst>
            </p:cNvPr>
            <p:cNvSpPr/>
            <p:nvPr/>
          </p:nvSpPr>
          <p:spPr>
            <a:xfrm>
              <a:off x="7274427" y="3829561"/>
              <a:ext cx="3999592" cy="2274430"/>
            </a:xfrm>
            <a:prstGeom prst="rect">
              <a:avLst/>
            </a:prstGeom>
            <a:solidFill>
              <a:srgbClr val="F0F0F0"/>
            </a:solidFill>
            <a:ln w="9525">
              <a:noFill/>
              <a:miter lim="800000"/>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3152" rIns="73152" bIns="73152" rtlCol="0" anchor="t"/>
            <a:lstStyle/>
            <a:p>
              <a:pPr>
                <a:spcBef>
                  <a:spcPts val="600"/>
                </a:spcBef>
                <a:buSzPct val="100000"/>
              </a:pPr>
              <a:r>
                <a:rPr lang="en-GB" sz="1100" b="1" dirty="0">
                  <a:solidFill>
                    <a:schemeClr val="tx1"/>
                  </a:solidFill>
                </a:rPr>
                <a:t>High accuracy of RWA/CET1 impacts – </a:t>
              </a:r>
              <a:r>
                <a:rPr lang="en-US" sz="1100" dirty="0">
                  <a:solidFill>
                    <a:schemeClr val="tx1"/>
                  </a:solidFill>
                </a:rPr>
                <a:t>results of the simulation tool differ from the official ones by a margin of 1-2%</a:t>
              </a:r>
              <a:r>
                <a:rPr lang="en-GB" sz="1100" b="1" dirty="0">
                  <a:solidFill>
                    <a:schemeClr val="tx1"/>
                  </a:solidFill>
                </a:rPr>
                <a:t> </a:t>
              </a:r>
              <a:endParaRPr lang="en-GB" sz="1100" dirty="0">
                <a:solidFill>
                  <a:schemeClr val="tx1"/>
                </a:solidFill>
              </a:endParaRPr>
            </a:p>
          </p:txBody>
        </p:sp>
        <p:pic>
          <p:nvPicPr>
            <p:cNvPr id="69" name="Picture 68">
              <a:extLst>
                <a:ext uri="{FF2B5EF4-FFF2-40B4-BE49-F238E27FC236}">
                  <a16:creationId xmlns:a16="http://schemas.microsoft.com/office/drawing/2014/main" id="{4E251271-576B-0BE6-8BD4-B90A4CA9C70E}"/>
                </a:ext>
              </a:extLst>
            </p:cNvPr>
            <p:cNvPicPr>
              <a:picLocks noChangeAspect="1"/>
            </p:cNvPicPr>
            <p:nvPr/>
          </p:nvPicPr>
          <p:blipFill>
            <a:blip r:embed="rId7"/>
            <a:srcRect/>
            <a:stretch>
              <a:fillRect/>
            </a:stretch>
          </p:blipFill>
          <p:spPr>
            <a:xfrm>
              <a:off x="7293697" y="4451406"/>
              <a:ext cx="3940730" cy="1644048"/>
            </a:xfrm>
            <a:prstGeom prst="rect">
              <a:avLst/>
            </a:prstGeom>
            <a:effectLst/>
          </p:spPr>
        </p:pic>
      </p:grpSp>
      <p:grpSp>
        <p:nvGrpSpPr>
          <p:cNvPr id="70" name="Group 69">
            <a:extLst>
              <a:ext uri="{FF2B5EF4-FFF2-40B4-BE49-F238E27FC236}">
                <a16:creationId xmlns:a16="http://schemas.microsoft.com/office/drawing/2014/main" id="{BCA91FCC-FFFE-5D23-7051-84D753BE1ED9}"/>
              </a:ext>
            </a:extLst>
          </p:cNvPr>
          <p:cNvGrpSpPr/>
          <p:nvPr/>
        </p:nvGrpSpPr>
        <p:grpSpPr>
          <a:xfrm>
            <a:off x="7332178" y="3829561"/>
            <a:ext cx="3973255" cy="2261651"/>
            <a:chOff x="2806556" y="3842341"/>
            <a:chExt cx="3973255" cy="2261651"/>
          </a:xfrm>
        </p:grpSpPr>
        <p:sp>
          <p:nvSpPr>
            <p:cNvPr id="71" name="Rectangle 70">
              <a:extLst>
                <a:ext uri="{FF2B5EF4-FFF2-40B4-BE49-F238E27FC236}">
                  <a16:creationId xmlns:a16="http://schemas.microsoft.com/office/drawing/2014/main" id="{2F7C59C0-95FE-5F9E-2029-12E8A514A7D5}"/>
                </a:ext>
              </a:extLst>
            </p:cNvPr>
            <p:cNvSpPr/>
            <p:nvPr/>
          </p:nvSpPr>
          <p:spPr>
            <a:xfrm>
              <a:off x="2819811" y="3842341"/>
              <a:ext cx="3960000" cy="2261651"/>
            </a:xfrm>
            <a:prstGeom prst="rect">
              <a:avLst/>
            </a:prstGeom>
            <a:solidFill>
              <a:srgbClr val="F0F0F0"/>
            </a:solidFill>
            <a:ln w="9525">
              <a:noFill/>
              <a:miter lim="800000"/>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3152" rIns="73152" bIns="73152" rtlCol="0" anchor="t"/>
            <a:lstStyle/>
            <a:p>
              <a:r>
                <a:rPr lang="en-US" sz="1100" b="1" kern="0" dirty="0">
                  <a:solidFill>
                    <a:schemeClr val="tx1"/>
                  </a:solidFill>
                </a:rPr>
                <a:t>Comparison of alternative scenarios vs. 'Official' scenario to support the Supervisory dialogue and prepare defense strategies</a:t>
              </a:r>
              <a:endParaRPr lang="en-GB" sz="1100" kern="0" dirty="0">
                <a:solidFill>
                  <a:schemeClr val="tx1"/>
                </a:solidFill>
              </a:endParaRPr>
            </a:p>
          </p:txBody>
        </p:sp>
        <p:pic>
          <p:nvPicPr>
            <p:cNvPr id="72" name="Picture 71">
              <a:extLst>
                <a:ext uri="{FF2B5EF4-FFF2-40B4-BE49-F238E27FC236}">
                  <a16:creationId xmlns:a16="http://schemas.microsoft.com/office/drawing/2014/main" id="{666CA327-B073-8142-A771-DB4365E378DB}"/>
                </a:ext>
              </a:extLst>
            </p:cNvPr>
            <p:cNvPicPr>
              <a:picLocks noChangeAspect="1"/>
            </p:cNvPicPr>
            <p:nvPr/>
          </p:nvPicPr>
          <p:blipFill>
            <a:blip r:embed="rId8"/>
            <a:srcRect/>
            <a:stretch>
              <a:fillRect/>
            </a:stretch>
          </p:blipFill>
          <p:spPr>
            <a:xfrm>
              <a:off x="2806556" y="4451406"/>
              <a:ext cx="3967498" cy="1641856"/>
            </a:xfrm>
            <a:prstGeom prst="rect">
              <a:avLst/>
            </a:prstGeom>
            <a:effectLst/>
          </p:spPr>
        </p:pic>
      </p:grpSp>
      <p:sp>
        <p:nvSpPr>
          <p:cNvPr id="73" name="Rectangle 72">
            <a:extLst>
              <a:ext uri="{FF2B5EF4-FFF2-40B4-BE49-F238E27FC236}">
                <a16:creationId xmlns:a16="http://schemas.microsoft.com/office/drawing/2014/main" id="{33E27EDB-1401-2BAB-3379-E46C43B8AF43}"/>
              </a:ext>
            </a:extLst>
          </p:cNvPr>
          <p:cNvSpPr/>
          <p:nvPr/>
        </p:nvSpPr>
        <p:spPr>
          <a:xfrm>
            <a:off x="7371770" y="1455013"/>
            <a:ext cx="3960000" cy="2261651"/>
          </a:xfrm>
          <a:prstGeom prst="rect">
            <a:avLst/>
          </a:prstGeom>
          <a:solidFill>
            <a:srgbClr val="F0F0F0"/>
          </a:solidFill>
          <a:ln w="9525">
            <a:noFill/>
            <a:miter lim="800000"/>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3152" rIns="73152" bIns="73152" rtlCol="0" anchor="t"/>
          <a:lstStyle/>
          <a:p>
            <a:r>
              <a:rPr lang="en-US" sz="1100" b="1" kern="0" dirty="0">
                <a:solidFill>
                  <a:schemeClr val="tx1"/>
                </a:solidFill>
              </a:rPr>
              <a:t>1-2h hours of run time allows testing alternative IRB models methodologies/sensitivities</a:t>
            </a:r>
            <a:endParaRPr lang="en-GB" sz="1100" kern="0" dirty="0">
              <a:solidFill>
                <a:schemeClr val="tx1"/>
              </a:solidFill>
            </a:endParaRPr>
          </a:p>
        </p:txBody>
      </p:sp>
      <p:pic>
        <p:nvPicPr>
          <p:cNvPr id="74" name="Picture 73">
            <a:extLst>
              <a:ext uri="{FF2B5EF4-FFF2-40B4-BE49-F238E27FC236}">
                <a16:creationId xmlns:a16="http://schemas.microsoft.com/office/drawing/2014/main" id="{184D469A-83B3-3CD9-41CF-99C1E57B4EEB}"/>
              </a:ext>
            </a:extLst>
          </p:cNvPr>
          <p:cNvPicPr>
            <a:picLocks noChangeAspect="1"/>
          </p:cNvPicPr>
          <p:nvPr/>
        </p:nvPicPr>
        <p:blipFill>
          <a:blip r:embed="rId9"/>
          <a:stretch>
            <a:fillRect/>
          </a:stretch>
        </p:blipFill>
        <p:spPr>
          <a:xfrm>
            <a:off x="7351448" y="2074807"/>
            <a:ext cx="3940730" cy="1641857"/>
          </a:xfrm>
          <a:prstGeom prst="rect">
            <a:avLst/>
          </a:prstGeom>
          <a:effectLst/>
        </p:spPr>
      </p:pic>
      <p:sp>
        <p:nvSpPr>
          <p:cNvPr id="75" name="Rectangle 74">
            <a:extLst>
              <a:ext uri="{FF2B5EF4-FFF2-40B4-BE49-F238E27FC236}">
                <a16:creationId xmlns:a16="http://schemas.microsoft.com/office/drawing/2014/main" id="{1AB9446E-F295-1A07-ACE4-C5BC1D387F78}"/>
              </a:ext>
            </a:extLst>
          </p:cNvPr>
          <p:cNvSpPr>
            <a:spLocks/>
          </p:cNvSpPr>
          <p:nvPr/>
        </p:nvSpPr>
        <p:spPr>
          <a:xfrm>
            <a:off x="468303" y="3901022"/>
            <a:ext cx="1819025" cy="1135987"/>
          </a:xfrm>
          <a:prstGeom prst="rect">
            <a:avLst/>
          </a:prstGeom>
          <a:solidFill>
            <a:schemeClr val="accent1"/>
          </a:solidFill>
          <a:ln w="9525" cap="flat" cmpd="sng" algn="ctr">
            <a:noFill/>
            <a:prstDash val="solid"/>
          </a:ln>
          <a:effectLst>
            <a:outerShdw blurRad="50800" dist="38100" dir="2700000" algn="tl" rotWithShape="0">
              <a:prstClr val="black">
                <a:alpha val="40000"/>
              </a:prstClr>
            </a:outerShdw>
          </a:effectLst>
        </p:spPr>
        <p:txBody>
          <a:bodyPr lIns="73152" tIns="73152" rIns="73152" bIns="73152" rtlCol="0" anchor="ctr"/>
          <a:lstStyle/>
          <a:p>
            <a:endParaRPr lang="en-GB" sz="1400" b="1" kern="0" dirty="0">
              <a:solidFill>
                <a:schemeClr val="bg1"/>
              </a:solidFill>
              <a:latin typeface="+mj-lt"/>
              <a:cs typeface="Arabic Typesetting" panose="03020402040406030203" pitchFamily="66" charset="-78"/>
            </a:endParaRPr>
          </a:p>
          <a:p>
            <a:r>
              <a:rPr lang="en-GB" sz="1200" b="1" kern="0" dirty="0">
                <a:solidFill>
                  <a:schemeClr val="bg1"/>
                </a:solidFill>
                <a:latin typeface="+mj-lt"/>
                <a:cs typeface="Arabic Typesetting" panose="03020402040406030203" pitchFamily="66" charset="-78"/>
              </a:rPr>
              <a:t>Development of “in-vitro” RWA simulation tool</a:t>
            </a:r>
          </a:p>
        </p:txBody>
      </p:sp>
      <p:sp>
        <p:nvSpPr>
          <p:cNvPr id="76" name="Rectangle 75">
            <a:extLst>
              <a:ext uri="{FF2B5EF4-FFF2-40B4-BE49-F238E27FC236}">
                <a16:creationId xmlns:a16="http://schemas.microsoft.com/office/drawing/2014/main" id="{1BF81888-A30D-774D-7948-8B399B8207A1}"/>
              </a:ext>
            </a:extLst>
          </p:cNvPr>
          <p:cNvSpPr>
            <a:spLocks/>
          </p:cNvSpPr>
          <p:nvPr/>
        </p:nvSpPr>
        <p:spPr>
          <a:xfrm>
            <a:off x="468303" y="5183891"/>
            <a:ext cx="1819025" cy="1135987"/>
          </a:xfrm>
          <a:prstGeom prst="rect">
            <a:avLst/>
          </a:prstGeom>
          <a:solidFill>
            <a:schemeClr val="accent1"/>
          </a:solidFill>
          <a:ln w="9525" cap="flat" cmpd="sng" algn="ctr">
            <a:noFill/>
            <a:prstDash val="solid"/>
          </a:ln>
          <a:effectLst>
            <a:outerShdw blurRad="50800" dist="38100" dir="2700000" algn="tl" rotWithShape="0">
              <a:prstClr val="black">
                <a:alpha val="40000"/>
              </a:prstClr>
            </a:outerShdw>
          </a:effectLst>
        </p:spPr>
        <p:txBody>
          <a:bodyPr lIns="73152" tIns="73152" rIns="73152" bIns="73152" rtlCol="0" anchor="ctr"/>
          <a:lstStyle/>
          <a:p>
            <a:endParaRPr lang="en-GB" sz="1400" b="1" kern="0" dirty="0">
              <a:solidFill>
                <a:schemeClr val="bg1"/>
              </a:solidFill>
              <a:latin typeface="+mj-lt"/>
              <a:cs typeface="Arabic Typesetting" panose="03020402040406030203" pitchFamily="66" charset="-78"/>
            </a:endParaRPr>
          </a:p>
          <a:p>
            <a:r>
              <a:rPr lang="en-GB" sz="1200" b="1" kern="0" dirty="0">
                <a:solidFill>
                  <a:schemeClr val="bg1"/>
                </a:solidFill>
                <a:latin typeface="+mj-lt"/>
                <a:cs typeface="Arabic Typesetting" panose="03020402040406030203" pitchFamily="66" charset="-78"/>
              </a:rPr>
              <a:t>Implementation of </a:t>
            </a:r>
            <a:r>
              <a:rPr lang="en-GB" sz="1200" b="1" kern="0" dirty="0" err="1">
                <a:solidFill>
                  <a:schemeClr val="bg1"/>
                </a:solidFill>
                <a:latin typeface="+mj-lt"/>
                <a:cs typeface="Arabic Typesetting" panose="03020402040406030203" pitchFamily="66" charset="-78"/>
              </a:rPr>
              <a:t>rwa</a:t>
            </a:r>
            <a:r>
              <a:rPr lang="en-GB" sz="1200" b="1" kern="0" dirty="0">
                <a:solidFill>
                  <a:schemeClr val="bg1"/>
                </a:solidFill>
                <a:latin typeface="+mj-lt"/>
                <a:cs typeface="Arabic Typesetting" panose="03020402040406030203" pitchFamily="66" charset="-78"/>
              </a:rPr>
              <a:t>-accuracy levers on the official </a:t>
            </a:r>
            <a:r>
              <a:rPr lang="en-GB" sz="1200" b="1" kern="0" dirty="0" err="1">
                <a:solidFill>
                  <a:schemeClr val="bg1"/>
                </a:solidFill>
                <a:latin typeface="+mj-lt"/>
                <a:cs typeface="Arabic Typesetting" panose="03020402040406030203" pitchFamily="66" charset="-78"/>
              </a:rPr>
              <a:t>rwa</a:t>
            </a:r>
            <a:r>
              <a:rPr lang="en-GB" sz="1200" b="1" kern="0" dirty="0">
                <a:solidFill>
                  <a:schemeClr val="bg1"/>
                </a:solidFill>
                <a:latin typeface="+mj-lt"/>
                <a:cs typeface="Arabic Typesetting" panose="03020402040406030203" pitchFamily="66" charset="-78"/>
              </a:rPr>
              <a:t> system</a:t>
            </a:r>
          </a:p>
        </p:txBody>
      </p:sp>
      <p:sp>
        <p:nvSpPr>
          <p:cNvPr id="77" name="Rectangle 76">
            <a:extLst>
              <a:ext uri="{FF2B5EF4-FFF2-40B4-BE49-F238E27FC236}">
                <a16:creationId xmlns:a16="http://schemas.microsoft.com/office/drawing/2014/main" id="{7785B663-C21A-0462-95D5-088A91B642F3}"/>
              </a:ext>
            </a:extLst>
          </p:cNvPr>
          <p:cNvSpPr>
            <a:spLocks/>
          </p:cNvSpPr>
          <p:nvPr/>
        </p:nvSpPr>
        <p:spPr>
          <a:xfrm>
            <a:off x="468303" y="1394072"/>
            <a:ext cx="1819025" cy="1135987"/>
          </a:xfrm>
          <a:prstGeom prst="rect">
            <a:avLst/>
          </a:prstGeom>
          <a:solidFill>
            <a:schemeClr val="accent1"/>
          </a:solidFill>
          <a:ln w="9525" cap="flat" cmpd="sng" algn="ctr">
            <a:noFill/>
            <a:prstDash val="solid"/>
          </a:ln>
          <a:effectLst>
            <a:outerShdw blurRad="50800" dist="38100" dir="2700000" algn="tl" rotWithShape="0">
              <a:prstClr val="black">
                <a:alpha val="40000"/>
              </a:prstClr>
            </a:outerShdw>
          </a:effectLst>
        </p:spPr>
        <p:txBody>
          <a:bodyPr lIns="73152" tIns="73152" rIns="73152" bIns="73152" rtlCol="0" anchor="ctr"/>
          <a:lstStyle/>
          <a:p>
            <a:endParaRPr lang="en-GB" sz="1400" kern="0" dirty="0">
              <a:solidFill>
                <a:schemeClr val="bg1"/>
              </a:solidFill>
              <a:latin typeface="+mj-lt"/>
              <a:cs typeface="Arabic Typesetting" panose="03020402040406030203" pitchFamily="66" charset="-78"/>
            </a:endParaRPr>
          </a:p>
          <a:p>
            <a:r>
              <a:rPr lang="en-GB" sz="1200" b="1" kern="0" dirty="0">
                <a:solidFill>
                  <a:schemeClr val="bg1"/>
                </a:solidFill>
                <a:latin typeface="+mj-lt"/>
                <a:cs typeface="Arabic Typesetting" panose="03020402040406030203" pitchFamily="66" charset="-78"/>
              </a:rPr>
              <a:t>DEFINITION OF ROLES and OWNERSHIP ACROSS THE PROCESS</a:t>
            </a:r>
          </a:p>
        </p:txBody>
      </p:sp>
      <p:sp>
        <p:nvSpPr>
          <p:cNvPr id="78" name="Rectangle 77">
            <a:extLst>
              <a:ext uri="{FF2B5EF4-FFF2-40B4-BE49-F238E27FC236}">
                <a16:creationId xmlns:a16="http://schemas.microsoft.com/office/drawing/2014/main" id="{22E9AAFA-CB0A-0408-FE6E-17B9AE60064C}"/>
              </a:ext>
            </a:extLst>
          </p:cNvPr>
          <p:cNvSpPr>
            <a:spLocks/>
          </p:cNvSpPr>
          <p:nvPr/>
        </p:nvSpPr>
        <p:spPr>
          <a:xfrm>
            <a:off x="532840" y="3901022"/>
            <a:ext cx="371732" cy="324000"/>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GB" sz="2400" b="1" kern="0" dirty="0">
                <a:solidFill>
                  <a:prstClr val="black"/>
                </a:solidFill>
                <a:latin typeface="+mj-lt"/>
              </a:rPr>
              <a:t>C</a:t>
            </a:r>
          </a:p>
        </p:txBody>
      </p:sp>
      <p:sp>
        <p:nvSpPr>
          <p:cNvPr id="79" name="Rectangle 78">
            <a:extLst>
              <a:ext uri="{FF2B5EF4-FFF2-40B4-BE49-F238E27FC236}">
                <a16:creationId xmlns:a16="http://schemas.microsoft.com/office/drawing/2014/main" id="{BF8A3A0F-6D65-2C46-AA01-B1A26C3EA3C7}"/>
              </a:ext>
            </a:extLst>
          </p:cNvPr>
          <p:cNvSpPr>
            <a:spLocks/>
          </p:cNvSpPr>
          <p:nvPr/>
        </p:nvSpPr>
        <p:spPr>
          <a:xfrm>
            <a:off x="468302" y="2645106"/>
            <a:ext cx="1819025" cy="1135987"/>
          </a:xfrm>
          <a:prstGeom prst="rect">
            <a:avLst/>
          </a:prstGeom>
          <a:solidFill>
            <a:schemeClr val="accent1"/>
          </a:solidFill>
          <a:ln w="9525" cap="flat" cmpd="sng" algn="ctr">
            <a:noFill/>
            <a:prstDash val="solid"/>
          </a:ln>
          <a:effectLst>
            <a:outerShdw blurRad="50800" dist="38100" dir="2700000" algn="tl" rotWithShape="0">
              <a:prstClr val="black">
                <a:alpha val="40000"/>
              </a:prstClr>
            </a:outerShdw>
          </a:effectLst>
        </p:spPr>
        <p:txBody>
          <a:bodyPr lIns="73152" tIns="73152" rIns="73152" bIns="73152" rtlCol="0" anchor="ctr"/>
          <a:lstStyle/>
          <a:p>
            <a:endParaRPr lang="en-GB" sz="1400" b="1" kern="0" dirty="0">
              <a:solidFill>
                <a:schemeClr val="bg1"/>
              </a:solidFill>
              <a:latin typeface="+mj-lt"/>
              <a:cs typeface="Arabic Typesetting" panose="03020402040406030203" pitchFamily="66" charset="-78"/>
            </a:endParaRPr>
          </a:p>
          <a:p>
            <a:r>
              <a:rPr lang="en-GB" sz="1200" b="1" kern="0" dirty="0">
                <a:solidFill>
                  <a:schemeClr val="bg1"/>
                </a:solidFill>
                <a:latin typeface="+mj-lt"/>
                <a:cs typeface="Arabic Typesetting" panose="03020402040406030203" pitchFamily="66" charset="-78"/>
              </a:rPr>
              <a:t>Definition of quality assurance controls</a:t>
            </a:r>
          </a:p>
        </p:txBody>
      </p:sp>
      <p:sp>
        <p:nvSpPr>
          <p:cNvPr id="80" name="Rectangle 79">
            <a:extLst>
              <a:ext uri="{FF2B5EF4-FFF2-40B4-BE49-F238E27FC236}">
                <a16:creationId xmlns:a16="http://schemas.microsoft.com/office/drawing/2014/main" id="{243C2AC3-0E40-D2A0-245F-A4B0981D2E78}"/>
              </a:ext>
            </a:extLst>
          </p:cNvPr>
          <p:cNvSpPr>
            <a:spLocks/>
          </p:cNvSpPr>
          <p:nvPr/>
        </p:nvSpPr>
        <p:spPr>
          <a:xfrm>
            <a:off x="546249" y="5183891"/>
            <a:ext cx="371732" cy="324000"/>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GB" sz="2400" b="1" kern="0" dirty="0">
                <a:solidFill>
                  <a:prstClr val="black"/>
                </a:solidFill>
                <a:latin typeface="+mj-lt"/>
              </a:rPr>
              <a:t>D</a:t>
            </a:r>
          </a:p>
        </p:txBody>
      </p:sp>
      <p:sp>
        <p:nvSpPr>
          <p:cNvPr id="81" name="Rectangle 80">
            <a:extLst>
              <a:ext uri="{FF2B5EF4-FFF2-40B4-BE49-F238E27FC236}">
                <a16:creationId xmlns:a16="http://schemas.microsoft.com/office/drawing/2014/main" id="{23D71CB9-89D8-6322-4B9A-3BD3BCC3C6D2}"/>
              </a:ext>
            </a:extLst>
          </p:cNvPr>
          <p:cNvSpPr>
            <a:spLocks/>
          </p:cNvSpPr>
          <p:nvPr/>
        </p:nvSpPr>
        <p:spPr>
          <a:xfrm>
            <a:off x="532840" y="1348516"/>
            <a:ext cx="371732" cy="324000"/>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GB" sz="2400" b="1" kern="0" dirty="0">
                <a:solidFill>
                  <a:prstClr val="black"/>
                </a:solidFill>
                <a:latin typeface="+mj-lt"/>
              </a:rPr>
              <a:t>A</a:t>
            </a:r>
          </a:p>
        </p:txBody>
      </p:sp>
      <p:sp>
        <p:nvSpPr>
          <p:cNvPr id="82" name="Rectangle 81">
            <a:extLst>
              <a:ext uri="{FF2B5EF4-FFF2-40B4-BE49-F238E27FC236}">
                <a16:creationId xmlns:a16="http://schemas.microsoft.com/office/drawing/2014/main" id="{542B2017-0A35-D2CC-EC1F-91DE6CFBE4B8}"/>
              </a:ext>
            </a:extLst>
          </p:cNvPr>
          <p:cNvSpPr>
            <a:spLocks/>
          </p:cNvSpPr>
          <p:nvPr/>
        </p:nvSpPr>
        <p:spPr>
          <a:xfrm>
            <a:off x="532840" y="2619432"/>
            <a:ext cx="371732" cy="324000"/>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GB" sz="2400" b="1" kern="0" dirty="0">
                <a:solidFill>
                  <a:prstClr val="black"/>
                </a:solidFill>
                <a:latin typeface="+mj-lt"/>
              </a:rPr>
              <a:t>B</a:t>
            </a:r>
          </a:p>
        </p:txBody>
      </p:sp>
      <p:sp>
        <p:nvSpPr>
          <p:cNvPr id="87" name="Trapezoid 86">
            <a:extLst>
              <a:ext uri="{FF2B5EF4-FFF2-40B4-BE49-F238E27FC236}">
                <a16:creationId xmlns:a16="http://schemas.microsoft.com/office/drawing/2014/main" id="{E435172A-81E8-4160-9ECD-182F8E096122}"/>
              </a:ext>
            </a:extLst>
          </p:cNvPr>
          <p:cNvSpPr/>
          <p:nvPr/>
        </p:nvSpPr>
        <p:spPr>
          <a:xfrm rot="16200000">
            <a:off x="24866" y="3797972"/>
            <a:ext cx="4945789" cy="259870"/>
          </a:xfrm>
          <a:custGeom>
            <a:avLst/>
            <a:gdLst>
              <a:gd name="connsiteX0" fmla="*/ 0 w 4945789"/>
              <a:gd name="connsiteY0" fmla="*/ 259878 h 259878"/>
              <a:gd name="connsiteX1" fmla="*/ 64970 w 4945789"/>
              <a:gd name="connsiteY1" fmla="*/ 0 h 259878"/>
              <a:gd name="connsiteX2" fmla="*/ 4880820 w 4945789"/>
              <a:gd name="connsiteY2" fmla="*/ 0 h 259878"/>
              <a:gd name="connsiteX3" fmla="*/ 4945789 w 4945789"/>
              <a:gd name="connsiteY3" fmla="*/ 259878 h 259878"/>
              <a:gd name="connsiteX4" fmla="*/ 0 w 4945789"/>
              <a:gd name="connsiteY4" fmla="*/ 259878 h 259878"/>
              <a:gd name="connsiteX0" fmla="*/ 0 w 4945789"/>
              <a:gd name="connsiteY0" fmla="*/ 288752 h 288752"/>
              <a:gd name="connsiteX1" fmla="*/ 64970 w 4945789"/>
              <a:gd name="connsiteY1" fmla="*/ 28874 h 288752"/>
              <a:gd name="connsiteX2" fmla="*/ 2522626 w 4945789"/>
              <a:gd name="connsiteY2" fmla="*/ 0 h 288752"/>
              <a:gd name="connsiteX3" fmla="*/ 4945789 w 4945789"/>
              <a:gd name="connsiteY3" fmla="*/ 288752 h 288752"/>
              <a:gd name="connsiteX4" fmla="*/ 0 w 4945789"/>
              <a:gd name="connsiteY4" fmla="*/ 288752 h 288752"/>
              <a:gd name="connsiteX0" fmla="*/ 0 w 4945789"/>
              <a:gd name="connsiteY0" fmla="*/ 259878 h 259878"/>
              <a:gd name="connsiteX1" fmla="*/ 64970 w 4945789"/>
              <a:gd name="connsiteY1" fmla="*/ 0 h 259878"/>
              <a:gd name="connsiteX2" fmla="*/ 2310867 w 4945789"/>
              <a:gd name="connsiteY2" fmla="*/ 134759 h 259878"/>
              <a:gd name="connsiteX3" fmla="*/ 4945789 w 4945789"/>
              <a:gd name="connsiteY3" fmla="*/ 259878 h 259878"/>
              <a:gd name="connsiteX4" fmla="*/ 0 w 4945789"/>
              <a:gd name="connsiteY4" fmla="*/ 259878 h 259878"/>
              <a:gd name="connsiteX0" fmla="*/ 0 w 4945789"/>
              <a:gd name="connsiteY0" fmla="*/ 259878 h 259878"/>
              <a:gd name="connsiteX1" fmla="*/ 64970 w 4945789"/>
              <a:gd name="connsiteY1" fmla="*/ 0 h 259878"/>
              <a:gd name="connsiteX2" fmla="*/ 2493744 w 4945789"/>
              <a:gd name="connsiteY2" fmla="*/ 8 h 259878"/>
              <a:gd name="connsiteX3" fmla="*/ 4945789 w 4945789"/>
              <a:gd name="connsiteY3" fmla="*/ 259878 h 259878"/>
              <a:gd name="connsiteX4" fmla="*/ 0 w 4945789"/>
              <a:gd name="connsiteY4" fmla="*/ 259878 h 259878"/>
              <a:gd name="connsiteX0" fmla="*/ 0 w 4945789"/>
              <a:gd name="connsiteY0" fmla="*/ 259878 h 259878"/>
              <a:gd name="connsiteX1" fmla="*/ 64970 w 4945789"/>
              <a:gd name="connsiteY1" fmla="*/ 0 h 259878"/>
              <a:gd name="connsiteX2" fmla="*/ 2493744 w 4945789"/>
              <a:gd name="connsiteY2" fmla="*/ 8 h 259878"/>
              <a:gd name="connsiteX3" fmla="*/ 4945789 w 4945789"/>
              <a:gd name="connsiteY3" fmla="*/ 259878 h 259878"/>
              <a:gd name="connsiteX4" fmla="*/ 0 w 4945789"/>
              <a:gd name="connsiteY4" fmla="*/ 259878 h 259878"/>
              <a:gd name="connsiteX0" fmla="*/ 0 w 4945789"/>
              <a:gd name="connsiteY0" fmla="*/ 259870 h 259870"/>
              <a:gd name="connsiteX1" fmla="*/ 1335505 w 4945789"/>
              <a:gd name="connsiteY1" fmla="*/ 9620 h 259870"/>
              <a:gd name="connsiteX2" fmla="*/ 2493744 w 4945789"/>
              <a:gd name="connsiteY2" fmla="*/ 0 h 259870"/>
              <a:gd name="connsiteX3" fmla="*/ 4945789 w 4945789"/>
              <a:gd name="connsiteY3" fmla="*/ 259870 h 259870"/>
              <a:gd name="connsiteX4" fmla="*/ 0 w 4945789"/>
              <a:gd name="connsiteY4" fmla="*/ 259870 h 259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789" h="259870">
                <a:moveTo>
                  <a:pt x="0" y="259870"/>
                </a:moveTo>
                <a:lnTo>
                  <a:pt x="1335505" y="9620"/>
                </a:lnTo>
                <a:lnTo>
                  <a:pt x="2493744" y="0"/>
                </a:lnTo>
                <a:lnTo>
                  <a:pt x="4945789" y="259870"/>
                </a:lnTo>
                <a:lnTo>
                  <a:pt x="0" y="259870"/>
                </a:lnTo>
                <a:close/>
              </a:path>
            </a:pathLst>
          </a:custGeom>
          <a:solidFill>
            <a:srgbClr val="E2F6FF"/>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spTree>
    <p:extLst>
      <p:ext uri="{BB962C8B-B14F-4D97-AF65-F5344CB8AC3E}">
        <p14:creationId xmlns:p14="http://schemas.microsoft.com/office/powerpoint/2010/main" val="231928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30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54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2B296DDC-2075-F907-3B03-9F390B3DED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3" name="think-cell data - do not delete" hidden="1">
                        <a:extLst>
                          <a:ext uri="{FF2B5EF4-FFF2-40B4-BE49-F238E27FC236}">
                            <a16:creationId xmlns:a16="http://schemas.microsoft.com/office/drawing/2014/main" id="{2B296DDC-2075-F907-3B03-9F390B3DED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5A9D5A85-098B-F9B4-F5D3-608B76B46FC3}"/>
              </a:ext>
            </a:extLst>
          </p:cNvPr>
          <p:cNvSpPr>
            <a:spLocks noGrp="1"/>
          </p:cNvSpPr>
          <p:nvPr>
            <p:ph type="body" sz="quarter" idx="11"/>
          </p:nvPr>
        </p:nvSpPr>
        <p:spPr>
          <a:xfrm>
            <a:off x="457199" y="4426803"/>
            <a:ext cx="8348472" cy="529825"/>
          </a:xfrm>
        </p:spPr>
        <p:txBody>
          <a:bodyPr/>
          <a:lstStyle/>
          <a:p>
            <a:r>
              <a:rPr lang="en-GB" dirty="0"/>
              <a:t>Basel IV overview </a:t>
            </a:r>
          </a:p>
        </p:txBody>
      </p:sp>
      <p:sp>
        <p:nvSpPr>
          <p:cNvPr id="12" name="Text Placeholder 11">
            <a:extLst>
              <a:ext uri="{FF2B5EF4-FFF2-40B4-BE49-F238E27FC236}">
                <a16:creationId xmlns:a16="http://schemas.microsoft.com/office/drawing/2014/main" id="{9B4ED8E0-48F0-95CE-ED0A-1CD3349E3E4D}"/>
              </a:ext>
            </a:extLst>
          </p:cNvPr>
          <p:cNvSpPr>
            <a:spLocks noGrp="1"/>
          </p:cNvSpPr>
          <p:nvPr>
            <p:ph type="body" sz="quarter" idx="12"/>
          </p:nvPr>
        </p:nvSpPr>
        <p:spPr/>
        <p:txBody>
          <a:bodyPr/>
          <a:lstStyle/>
          <a:p>
            <a:r>
              <a:rPr lang="en-GB" dirty="0"/>
              <a:t>1</a:t>
            </a:r>
          </a:p>
        </p:txBody>
      </p:sp>
    </p:spTree>
    <p:extLst>
      <p:ext uri="{BB962C8B-B14F-4D97-AF65-F5344CB8AC3E}">
        <p14:creationId xmlns:p14="http://schemas.microsoft.com/office/powerpoint/2010/main" val="343288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0BC7EA-62D5-4793-BF6A-023D0EEA6F9E}"/>
              </a:ext>
            </a:extLst>
          </p:cNvPr>
          <p:cNvGraphicFramePr>
            <a:graphicFrameLocks noChangeAspect="1"/>
          </p:cNvGraphicFramePr>
          <p:nvPr>
            <p:custDataLst>
              <p:tags r:id="rId1"/>
            </p:custDataLst>
            <p:extLst>
              <p:ext uri="{D42A27DB-BD31-4B8C-83A1-F6EECF244321}">
                <p14:modId xmlns:p14="http://schemas.microsoft.com/office/powerpoint/2010/main" val="2668067065"/>
              </p:ext>
            </p:extLst>
          </p:nvPr>
        </p:nvGraphicFramePr>
        <p:xfrm>
          <a:off x="1296988" y="1588"/>
          <a:ext cx="1588" cy="1588"/>
        </p:xfrm>
        <a:graphic>
          <a:graphicData uri="http://schemas.openxmlformats.org/presentationml/2006/ole">
            <mc:AlternateContent xmlns:mc="http://schemas.openxmlformats.org/markup-compatibility/2006">
              <mc:Choice xmlns:v="urn:schemas-microsoft-com:vml" Requires="v">
                <p:oleObj name="think-cell Slide" r:id="rId5" imgW="451" imgH="450" progId="TCLayout.ActiveDocument.1">
                  <p:embed/>
                </p:oleObj>
              </mc:Choice>
              <mc:Fallback>
                <p:oleObj name="think-cell Slide" r:id="rId5" imgW="451" imgH="450" progId="TCLayout.ActiveDocument.1">
                  <p:embed/>
                  <p:pic>
                    <p:nvPicPr>
                      <p:cNvPr id="6" name="Object 5" hidden="1">
                        <a:extLst>
                          <a:ext uri="{FF2B5EF4-FFF2-40B4-BE49-F238E27FC236}">
                            <a16:creationId xmlns:a16="http://schemas.microsoft.com/office/drawing/2014/main" id="{150BC7EA-62D5-4793-BF6A-023D0EEA6F9E}"/>
                          </a:ext>
                        </a:extLst>
                      </p:cNvPr>
                      <p:cNvPicPr/>
                      <p:nvPr/>
                    </p:nvPicPr>
                    <p:blipFill>
                      <a:blip r:embed="rId6"/>
                      <a:stretch>
                        <a:fillRect/>
                      </a:stretch>
                    </p:blipFill>
                    <p:spPr>
                      <a:xfrm>
                        <a:off x="12969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EEE09EC-9AE7-47E3-B288-1F29ADB18F1B}"/>
              </a:ext>
            </a:extLst>
          </p:cNvPr>
          <p:cNvSpPr/>
          <p:nvPr>
            <p:custDataLst>
              <p:tags r:id="rId2"/>
            </p:custDataLst>
          </p:nvPr>
        </p:nvSpPr>
        <p:spPr>
          <a:xfrm>
            <a:off x="1295400" y="0"/>
            <a:ext cx="158750" cy="158750"/>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kern="0" err="1">
              <a:solidFill>
                <a:schemeClr val="tx1"/>
              </a:solidFill>
              <a:latin typeface="Oswald Bold" panose="020B0604020202020204" charset="0"/>
              <a:ea typeface="+mj-ea"/>
              <a:cs typeface="+mj-cs"/>
              <a:sym typeface="Oswald Bold" panose="020B0604020202020204" charset="0"/>
            </a:endParaRPr>
          </a:p>
        </p:txBody>
      </p:sp>
      <p:sp>
        <p:nvSpPr>
          <p:cNvPr id="4" name="Title 3">
            <a:extLst>
              <a:ext uri="{FF2B5EF4-FFF2-40B4-BE49-F238E27FC236}">
                <a16:creationId xmlns:a16="http://schemas.microsoft.com/office/drawing/2014/main" id="{F54DF703-FDF0-4E5B-BB50-CA5B49A03F5C}"/>
              </a:ext>
            </a:extLst>
          </p:cNvPr>
          <p:cNvSpPr>
            <a:spLocks noGrp="1"/>
          </p:cNvSpPr>
          <p:nvPr>
            <p:ph type="title"/>
          </p:nvPr>
        </p:nvSpPr>
        <p:spPr>
          <a:noFill/>
        </p:spPr>
        <p:txBody>
          <a:bodyPr vert="horz"/>
          <a:lstStyle/>
          <a:p>
            <a:r>
              <a:rPr lang="en-GB"/>
              <a:t>EXECUTIVE SUMMARY</a:t>
            </a:r>
          </a:p>
        </p:txBody>
      </p:sp>
      <p:sp>
        <p:nvSpPr>
          <p:cNvPr id="13" name="Content Placeholder 12">
            <a:extLst>
              <a:ext uri="{FF2B5EF4-FFF2-40B4-BE49-F238E27FC236}">
                <a16:creationId xmlns:a16="http://schemas.microsoft.com/office/drawing/2014/main" id="{A0A3EBFB-9F62-43F0-B7C7-2A15F2F2BF8D}"/>
              </a:ext>
            </a:extLst>
          </p:cNvPr>
          <p:cNvSpPr>
            <a:spLocks noGrp="1"/>
          </p:cNvSpPr>
          <p:nvPr>
            <p:ph sz="half" idx="11"/>
          </p:nvPr>
        </p:nvSpPr>
        <p:spPr>
          <a:xfrm>
            <a:off x="457198" y="1397000"/>
            <a:ext cx="7366000" cy="5003800"/>
          </a:xfrm>
        </p:spPr>
        <p:txBody>
          <a:bodyPr/>
          <a:lstStyle/>
          <a:p>
            <a:pPr>
              <a:buSzPct val="100000"/>
            </a:pPr>
            <a:r>
              <a:rPr lang="en-GB" sz="1600" dirty="0"/>
              <a:t>Basel IV</a:t>
            </a:r>
            <a:r>
              <a:rPr lang="en-GB" sz="1600" baseline="30000" dirty="0"/>
              <a:t>1</a:t>
            </a:r>
            <a:r>
              <a:rPr lang="en-GB" sz="1600" dirty="0"/>
              <a:t> </a:t>
            </a:r>
            <a:r>
              <a:rPr lang="en-US" sz="1600" dirty="0"/>
              <a:t>it’s completing its approval process at EU level, in </a:t>
            </a:r>
            <a:r>
              <a:rPr lang="en-US" sz="1600" b="1" dirty="0"/>
              <a:t>December 2023 the Council of European Union confirmed the final compromises text</a:t>
            </a:r>
            <a:r>
              <a:rPr lang="en-US" sz="1600" dirty="0"/>
              <a:t> expected to be a quasi-final version of the regulation which will enter into force </a:t>
            </a:r>
            <a:r>
              <a:rPr lang="en-GB" sz="1600" dirty="0"/>
              <a:t>from January 2025</a:t>
            </a:r>
          </a:p>
          <a:p>
            <a:pPr>
              <a:buSzPct val="100000"/>
            </a:pPr>
            <a:r>
              <a:rPr lang="en-GB" sz="1600" dirty="0"/>
              <a:t>Compliance with new Regulation will challenge Banks throughout the organization with emphasis on management of RWA inflation and of Data model lifecycle    </a:t>
            </a:r>
          </a:p>
          <a:p>
            <a:pPr>
              <a:buSzPct val="100000"/>
            </a:pPr>
            <a:r>
              <a:rPr lang="en-GB" sz="1600" dirty="0"/>
              <a:t>RWA inflation is primarily led by 3 factors:</a:t>
            </a:r>
            <a:endParaRPr lang="en-US" sz="1600" dirty="0"/>
          </a:p>
          <a:p>
            <a:pPr lvl="1">
              <a:buSzPct val="100000"/>
            </a:pPr>
            <a:r>
              <a:rPr lang="en-US" sz="1600" b="1" dirty="0"/>
              <a:t>The introduction of an output floor</a:t>
            </a:r>
            <a:r>
              <a:rPr lang="en-US" sz="1600" dirty="0"/>
              <a:t>, limiting the RWA benefits from IRB models </a:t>
            </a:r>
            <a:br>
              <a:rPr lang="en-US" sz="1600" dirty="0"/>
            </a:br>
            <a:r>
              <a:rPr lang="en-US" sz="1600" dirty="0"/>
              <a:t>in comparison with the overall RWA under the standardized approach</a:t>
            </a:r>
          </a:p>
          <a:p>
            <a:pPr lvl="1">
              <a:buSzPct val="100000"/>
            </a:pPr>
            <a:r>
              <a:rPr lang="en-US" sz="1600" dirty="0"/>
              <a:t>The introduction of </a:t>
            </a:r>
            <a:r>
              <a:rPr lang="en-US" sz="1600" b="1" dirty="0"/>
              <a:t>relevant changes to IRB models and parameters</a:t>
            </a:r>
          </a:p>
          <a:p>
            <a:pPr lvl="1">
              <a:buSzPct val="100000"/>
            </a:pPr>
            <a:r>
              <a:rPr lang="en-US" sz="1600" b="1" dirty="0"/>
              <a:t>New RWA methodologies </a:t>
            </a:r>
            <a:r>
              <a:rPr lang="en-US" sz="1600" dirty="0"/>
              <a:t>and </a:t>
            </a:r>
            <a:r>
              <a:rPr lang="en-US" sz="1600" b="1" dirty="0"/>
              <a:t>asset classes </a:t>
            </a:r>
            <a:r>
              <a:rPr lang="en-US" sz="1600" dirty="0"/>
              <a:t>for standard approach</a:t>
            </a:r>
          </a:p>
          <a:p>
            <a:pPr marL="230188" lvl="1" indent="-230188">
              <a:buSzPct val="100000"/>
              <a:buFont typeface="Arial" panose="020B0604020202020204" pitchFamily="34" charset="0"/>
              <a:buChar char="•"/>
            </a:pPr>
            <a:r>
              <a:rPr lang="en-US" sz="1600" b="1" dirty="0"/>
              <a:t>Enhanced Data capabilities are among key success factors </a:t>
            </a:r>
            <a:r>
              <a:rPr lang="en-US" sz="1600" dirty="0"/>
              <a:t>to manage RWA inflation and, at the same time, under the spotlight of ECB that set compliance with BCBS239 has a 2023-2025 priority</a:t>
            </a:r>
          </a:p>
          <a:p>
            <a:pPr>
              <a:buSzPct val="100000"/>
            </a:pPr>
            <a:r>
              <a:rPr lang="en-GB" sz="1600" dirty="0"/>
              <a:t>In this context there are no doubt about the importance for </a:t>
            </a:r>
            <a:r>
              <a:rPr lang="en-GB" sz="1600" b="1" dirty="0"/>
              <a:t>Banks to start assessing Basel 4 implications on capital and profitability</a:t>
            </a:r>
            <a:r>
              <a:rPr lang="en-GB" sz="1600" dirty="0"/>
              <a:t>, identifying opportunities to mitigate RWA inflation (for both standard and Internal models), to </a:t>
            </a:r>
            <a:r>
              <a:rPr lang="en-GB" sz="1600" b="1" dirty="0"/>
              <a:t>strengthen data strategy</a:t>
            </a:r>
            <a:r>
              <a:rPr lang="en-GB" sz="1600" dirty="0"/>
              <a:t> and to </a:t>
            </a:r>
            <a:r>
              <a:rPr lang="en-GB" sz="1600" b="1" dirty="0"/>
              <a:t>launch targeted and well-informed implementation program    </a:t>
            </a:r>
          </a:p>
        </p:txBody>
      </p:sp>
      <p:pic>
        <p:nvPicPr>
          <p:cNvPr id="15" name="Picture 14" descr="A picture containing outdoor, way, traveling, hillside&#10;&#10;Description automatically generated">
            <a:extLst>
              <a:ext uri="{FF2B5EF4-FFF2-40B4-BE49-F238E27FC236}">
                <a16:creationId xmlns:a16="http://schemas.microsoft.com/office/drawing/2014/main" id="{DE484DA5-70CC-4CA2-AC51-03E6587F3BFE}"/>
              </a:ext>
            </a:extLst>
          </p:cNvPr>
          <p:cNvPicPr>
            <a:picLocks noChangeAspect="1"/>
          </p:cNvPicPr>
          <p:nvPr/>
        </p:nvPicPr>
        <p:blipFill rotWithShape="1">
          <a:blip r:embed="rId7"/>
          <a:srcRect l="47605" t="1764" r="21645" b="2390"/>
          <a:stretch/>
        </p:blipFill>
        <p:spPr bwMode="gray">
          <a:xfrm>
            <a:off x="8280400" y="0"/>
            <a:ext cx="3911600" cy="6858000"/>
          </a:xfrm>
          <a:prstGeom prst="rect">
            <a:avLst/>
          </a:prstGeom>
          <a:ln>
            <a:noFill/>
          </a:ln>
        </p:spPr>
      </p:pic>
      <p:sp>
        <p:nvSpPr>
          <p:cNvPr id="3" name="Footnote">
            <a:extLst>
              <a:ext uri="{FF2B5EF4-FFF2-40B4-BE49-F238E27FC236}">
                <a16:creationId xmlns:a16="http://schemas.microsoft.com/office/drawing/2014/main" id="{15237B87-3020-43E8-B77D-77B6460959E9}"/>
              </a:ext>
            </a:extLst>
          </p:cNvPr>
          <p:cNvSpPr/>
          <p:nvPr/>
        </p:nvSpPr>
        <p:spPr>
          <a:xfrm>
            <a:off x="457200" y="6277689"/>
            <a:ext cx="11277600" cy="123111"/>
          </a:xfrm>
          <a:prstGeom prst="rect">
            <a:avLst/>
          </a:prstGeom>
        </p:spPr>
        <p:txBody>
          <a:bodyPr vert="horz" lIns="0" tIns="0" rIns="0" bIns="0" rtlCol="0" anchor="b" anchorCtr="0">
            <a:spAutoFit/>
          </a:bodyPr>
          <a:lstStyle/>
          <a:p>
            <a:pPr defTabSz="914370"/>
            <a:r>
              <a:rPr lang="en-GB" sz="800" kern="0"/>
              <a:t>1. Also referred to as “Basel 3.1” or the “Revised Basel III framework”; 2. Non-exhaustive list, see appendix for full list of changes</a:t>
            </a:r>
          </a:p>
        </p:txBody>
      </p:sp>
    </p:spTree>
    <p:extLst>
      <p:ext uri="{BB962C8B-B14F-4D97-AF65-F5344CB8AC3E}">
        <p14:creationId xmlns:p14="http://schemas.microsoft.com/office/powerpoint/2010/main" val="153004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82AD2CF-0D31-4F99-89DC-439D4E290C34}"/>
              </a:ext>
            </a:extLst>
          </p:cNvPr>
          <p:cNvGraphicFramePr>
            <a:graphicFrameLocks noChangeAspect="1"/>
          </p:cNvGraphicFramePr>
          <p:nvPr>
            <p:custDataLst>
              <p:tags r:id="rId1"/>
            </p:custDataLst>
            <p:extLst>
              <p:ext uri="{D42A27DB-BD31-4B8C-83A1-F6EECF244321}">
                <p14:modId xmlns:p14="http://schemas.microsoft.com/office/powerpoint/2010/main" val="2242888426"/>
              </p:ext>
            </p:extLst>
          </p:nvPr>
        </p:nvGraphicFramePr>
        <p:xfrm>
          <a:off x="1344295" y="35374"/>
          <a:ext cx="1572" cy="1572"/>
        </p:xfrm>
        <a:graphic>
          <a:graphicData uri="http://schemas.openxmlformats.org/presentationml/2006/ole">
            <mc:AlternateContent xmlns:mc="http://schemas.openxmlformats.org/markup-compatibility/2006">
              <mc:Choice xmlns:v="urn:schemas-microsoft-com:vml" Requires="v">
                <p:oleObj name="think-cell Slide" r:id="rId5" imgW="526" imgH="526" progId="TCLayout.ActiveDocument.1">
                  <p:embed/>
                </p:oleObj>
              </mc:Choice>
              <mc:Fallback>
                <p:oleObj name="think-cell Slide" r:id="rId5" imgW="526" imgH="526" progId="TCLayout.ActiveDocument.1">
                  <p:embed/>
                  <p:pic>
                    <p:nvPicPr>
                      <p:cNvPr id="4" name="Object 3" hidden="1">
                        <a:extLst>
                          <a:ext uri="{FF2B5EF4-FFF2-40B4-BE49-F238E27FC236}">
                            <a16:creationId xmlns:a16="http://schemas.microsoft.com/office/drawing/2014/main" id="{382AD2CF-0D31-4F99-89DC-439D4E290C34}"/>
                          </a:ext>
                        </a:extLst>
                      </p:cNvPr>
                      <p:cNvPicPr/>
                      <p:nvPr/>
                    </p:nvPicPr>
                    <p:blipFill>
                      <a:blip r:embed="rId6"/>
                      <a:stretch>
                        <a:fillRect/>
                      </a:stretch>
                    </p:blipFill>
                    <p:spPr>
                      <a:xfrm>
                        <a:off x="1344295" y="35374"/>
                        <a:ext cx="1572" cy="1572"/>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3BA1381-1D36-47E6-94C0-46ACB638A5F3}"/>
              </a:ext>
            </a:extLst>
          </p:cNvPr>
          <p:cNvSpPr/>
          <p:nvPr>
            <p:custDataLst>
              <p:tags r:id="rId2"/>
            </p:custDataLst>
          </p:nvPr>
        </p:nvSpPr>
        <p:spPr>
          <a:xfrm>
            <a:off x="1342723" y="33802"/>
            <a:ext cx="157185" cy="157185"/>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975" b="1" kern="0">
              <a:solidFill>
                <a:schemeClr val="tx1"/>
              </a:solidFill>
              <a:ea typeface="+mj-ea"/>
              <a:cs typeface="+mj-cs"/>
              <a:sym typeface="Oswald" panose="00000800000000000000" pitchFamily="2" charset="0"/>
            </a:endParaRPr>
          </a:p>
        </p:txBody>
      </p:sp>
      <p:sp>
        <p:nvSpPr>
          <p:cNvPr id="6" name="Title 5">
            <a:extLst>
              <a:ext uri="{FF2B5EF4-FFF2-40B4-BE49-F238E27FC236}">
                <a16:creationId xmlns:a16="http://schemas.microsoft.com/office/drawing/2014/main" id="{5F028098-64C6-4C00-95A5-DD0E5049F1F1}"/>
              </a:ext>
            </a:extLst>
          </p:cNvPr>
          <p:cNvSpPr>
            <a:spLocks noGrp="1"/>
          </p:cNvSpPr>
          <p:nvPr>
            <p:ph type="title"/>
          </p:nvPr>
        </p:nvSpPr>
        <p:spPr/>
        <p:txBody>
          <a:bodyPr vert="horz"/>
          <a:lstStyle/>
          <a:p>
            <a:r>
              <a:rPr lang="en-GB"/>
              <a:t>Basel IV is completing its approval process at EU level</a:t>
            </a:r>
          </a:p>
        </p:txBody>
      </p:sp>
      <p:sp>
        <p:nvSpPr>
          <p:cNvPr id="53" name="Text Placeholder 52">
            <a:extLst>
              <a:ext uri="{FF2B5EF4-FFF2-40B4-BE49-F238E27FC236}">
                <a16:creationId xmlns:a16="http://schemas.microsoft.com/office/drawing/2014/main" id="{C64099FB-44D7-4DC1-8094-B323F33B9912}"/>
              </a:ext>
            </a:extLst>
          </p:cNvPr>
          <p:cNvSpPr>
            <a:spLocks noGrp="1"/>
          </p:cNvSpPr>
          <p:nvPr>
            <p:ph type="body" idx="10"/>
          </p:nvPr>
        </p:nvSpPr>
        <p:spPr>
          <a:xfrm>
            <a:off x="457200" y="1399032"/>
            <a:ext cx="5410200" cy="429768"/>
          </a:xfrm>
          <a:solidFill>
            <a:schemeClr val="accent1"/>
          </a:solidFill>
        </p:spPr>
        <p:txBody>
          <a:bodyPr vert="horz" lIns="0" tIns="0" rIns="0" bIns="0" anchor="ctr"/>
          <a:lstStyle/>
          <a:p>
            <a:pPr marL="640080" lvl="3"/>
            <a:r>
              <a:rPr lang="en-GB" b="1">
                <a:solidFill>
                  <a:schemeClr val="bg2"/>
                </a:solidFill>
              </a:rPr>
              <a:t>Context</a:t>
            </a:r>
          </a:p>
        </p:txBody>
      </p:sp>
      <p:sp>
        <p:nvSpPr>
          <p:cNvPr id="20" name="Content Placeholder 19">
            <a:extLst>
              <a:ext uri="{FF2B5EF4-FFF2-40B4-BE49-F238E27FC236}">
                <a16:creationId xmlns:a16="http://schemas.microsoft.com/office/drawing/2014/main" id="{6D0C8367-2842-45F5-B33E-434E1A81007A}"/>
              </a:ext>
            </a:extLst>
          </p:cNvPr>
          <p:cNvSpPr>
            <a:spLocks noGrp="1"/>
          </p:cNvSpPr>
          <p:nvPr>
            <p:ph sz="half" idx="11"/>
          </p:nvPr>
        </p:nvSpPr>
        <p:spPr>
          <a:xfrm>
            <a:off x="457200" y="1879600"/>
            <a:ext cx="5410200" cy="3335196"/>
          </a:xfrm>
        </p:spPr>
        <p:txBody>
          <a:bodyPr lIns="0" tIns="0" rIns="0" bIns="0"/>
          <a:lstStyle/>
          <a:p>
            <a:pPr>
              <a:buSzPct val="100000"/>
            </a:pPr>
            <a:r>
              <a:rPr lang="en-GB"/>
              <a:t>The European Commission published the </a:t>
            </a:r>
            <a:r>
              <a:rPr lang="en-GB" b="1"/>
              <a:t>Banking Package 2021 </a:t>
            </a:r>
            <a:r>
              <a:rPr lang="en-GB"/>
              <a:t>implementing the standards approved by the Basel Committee </a:t>
            </a:r>
            <a:br>
              <a:rPr lang="en-GB"/>
            </a:br>
            <a:r>
              <a:rPr lang="en-GB"/>
              <a:t>at the end of 2017. The </a:t>
            </a:r>
            <a:r>
              <a:rPr lang="en-GB" b="1"/>
              <a:t>text of the law was approved</a:t>
            </a:r>
            <a:r>
              <a:rPr lang="en-GB"/>
              <a:t>, albeit with changes compared to the Committee's proposal, </a:t>
            </a:r>
            <a:r>
              <a:rPr lang="en-GB" b="1"/>
              <a:t>by the European Parliament. </a:t>
            </a:r>
            <a:r>
              <a:rPr lang="en-GB"/>
              <a:t>In December 2023, </a:t>
            </a:r>
            <a:r>
              <a:rPr lang="en-GB" b="1"/>
              <a:t>the Council published a new proposal </a:t>
            </a:r>
            <a:r>
              <a:rPr lang="en-GB"/>
              <a:t>that integrate the feedbacks from the European Parliament</a:t>
            </a:r>
            <a:endParaRPr lang="en-GB" b="1"/>
          </a:p>
          <a:p>
            <a:pPr>
              <a:buSzPct val="100000"/>
            </a:pPr>
            <a:r>
              <a:rPr lang="en-GB"/>
              <a:t>The announcement comprises of proposals to </a:t>
            </a:r>
            <a:r>
              <a:rPr lang="en-GB" b="1"/>
              <a:t>amend banking sector legislation</a:t>
            </a:r>
            <a:r>
              <a:rPr lang="en-GB"/>
              <a:t> i.e., the Capital Requirements Regulation (</a:t>
            </a:r>
            <a:r>
              <a:rPr lang="en-GB" b="1"/>
              <a:t>CRR 3</a:t>
            </a:r>
            <a:r>
              <a:rPr lang="en-GB"/>
              <a:t>) and Capital Requirements Directive (</a:t>
            </a:r>
            <a:r>
              <a:rPr lang="en-GB" b="1"/>
              <a:t>CRD VI</a:t>
            </a:r>
            <a:r>
              <a:rPr lang="en-GB"/>
              <a:t>)</a:t>
            </a:r>
          </a:p>
          <a:p>
            <a:pPr>
              <a:buSzPct val="100000"/>
            </a:pPr>
            <a:r>
              <a:rPr lang="en-GB"/>
              <a:t>The finalization of the process of adjustment to Basel III (the so-called “Basel IV”), partly started in recent years and with the aim of further </a:t>
            </a:r>
            <a:r>
              <a:rPr lang="en-GB" b="1"/>
              <a:t>strengthening the framework for calculating capital requirements</a:t>
            </a:r>
            <a:r>
              <a:rPr lang="en-GB"/>
              <a:t>, making it more risk sensitive, provides for the full adjustment  of the systems risk measurement and underlying processes starting from  1 January 2025</a:t>
            </a:r>
          </a:p>
        </p:txBody>
      </p:sp>
      <p:sp>
        <p:nvSpPr>
          <p:cNvPr id="26" name="TextBox 25">
            <a:extLst>
              <a:ext uri="{FF2B5EF4-FFF2-40B4-BE49-F238E27FC236}">
                <a16:creationId xmlns:a16="http://schemas.microsoft.com/office/drawing/2014/main" id="{ED0B3DCA-EEBD-46C9-81C0-97F35F66237F}"/>
              </a:ext>
            </a:extLst>
          </p:cNvPr>
          <p:cNvSpPr txBox="1"/>
          <p:nvPr/>
        </p:nvSpPr>
        <p:spPr>
          <a:xfrm>
            <a:off x="6324600" y="2610600"/>
            <a:ext cx="830580" cy="307777"/>
          </a:xfrm>
          <a:prstGeom prst="rect">
            <a:avLst/>
          </a:prstGeom>
          <a:noFill/>
        </p:spPr>
        <p:txBody>
          <a:bodyPr wrap="square" lIns="0" tIns="0" rIns="0" bIns="0" rtlCol="0" anchor="ctr">
            <a:spAutoFit/>
          </a:bodyPr>
          <a:lstStyle/>
          <a:p>
            <a:pPr algn="ctr"/>
            <a:r>
              <a:rPr lang="en-GB" sz="2000" b="1" kern="0">
                <a:latin typeface="+mj-lt"/>
                <a:sym typeface="+mn-lt"/>
              </a:rPr>
              <a:t>Jan-23</a:t>
            </a:r>
          </a:p>
        </p:txBody>
      </p:sp>
      <p:pic>
        <p:nvPicPr>
          <p:cNvPr id="13" name="ico-b-check">
            <a:extLst>
              <a:ext uri="{FF2B5EF4-FFF2-40B4-BE49-F238E27FC236}">
                <a16:creationId xmlns:a16="http://schemas.microsoft.com/office/drawing/2014/main" id="{EE3EE536-81A0-3C21-F51B-8961F8FB81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77441" y="2577064"/>
            <a:ext cx="374850" cy="374850"/>
          </a:xfrm>
          <a:prstGeom prst="rect">
            <a:avLst/>
          </a:prstGeom>
        </p:spPr>
      </p:pic>
      <p:sp>
        <p:nvSpPr>
          <p:cNvPr id="50" name="TextBox 28">
            <a:extLst>
              <a:ext uri="{FF2B5EF4-FFF2-40B4-BE49-F238E27FC236}">
                <a16:creationId xmlns:a16="http://schemas.microsoft.com/office/drawing/2014/main" id="{DF2E5F70-B92B-4539-9E5E-C766C9B2B471}"/>
              </a:ext>
            </a:extLst>
          </p:cNvPr>
          <p:cNvSpPr txBox="1">
            <a:spLocks/>
          </p:cNvSpPr>
          <p:nvPr/>
        </p:nvSpPr>
        <p:spPr bwMode="auto">
          <a:xfrm>
            <a:off x="8246385" y="2441323"/>
            <a:ext cx="3488413" cy="646331"/>
          </a:xfrm>
          <a:prstGeom prst="rect">
            <a:avLst/>
          </a:prstGeom>
          <a:effectLst/>
        </p:spPr>
        <p:txBody>
          <a:bodyPr vert="horz" wrap="square" lIns="0" tIns="0" rIns="0" bIns="0" rtlCol="0" anchor="ctr">
            <a:spAutoFit/>
          </a:bodyPr>
          <a:lstStyle/>
          <a:p>
            <a:pPr marL="0" indent="0">
              <a:spcAft>
                <a:spcPts val="600"/>
              </a:spcAft>
              <a:buNone/>
            </a:pPr>
            <a:r>
              <a:rPr lang="en-GB" sz="1400">
                <a:sym typeface="+mn-lt"/>
              </a:rPr>
              <a:t>On 25</a:t>
            </a:r>
            <a:r>
              <a:rPr lang="en-GB" sz="1400" baseline="30000">
                <a:sym typeface="+mn-lt"/>
              </a:rPr>
              <a:t>th</a:t>
            </a:r>
            <a:r>
              <a:rPr lang="en-GB" sz="1400">
                <a:sym typeface="+mn-lt"/>
              </a:rPr>
              <a:t> January 2023, the European Parliament approved the text, albeit with changes compared to the Commission proposal  </a:t>
            </a:r>
          </a:p>
        </p:txBody>
      </p:sp>
      <p:sp>
        <p:nvSpPr>
          <p:cNvPr id="56" name="Text Placeholder 52">
            <a:extLst>
              <a:ext uri="{FF2B5EF4-FFF2-40B4-BE49-F238E27FC236}">
                <a16:creationId xmlns:a16="http://schemas.microsoft.com/office/drawing/2014/main" id="{D5E3A4F0-87BE-4CAF-B6EC-4ADF568E22BC}"/>
              </a:ext>
            </a:extLst>
          </p:cNvPr>
          <p:cNvSpPr txBox="1">
            <a:spLocks/>
          </p:cNvSpPr>
          <p:nvPr/>
        </p:nvSpPr>
        <p:spPr>
          <a:xfrm>
            <a:off x="6324600" y="1399032"/>
            <a:ext cx="5410200" cy="429768"/>
          </a:xfrm>
          <a:prstGeom prst="rect">
            <a:avLst/>
          </a:prstGeom>
          <a:solidFill>
            <a:schemeClr val="accent1"/>
          </a:solidFill>
        </p:spPr>
        <p:txBody>
          <a:bodyPr vert="horz" lIns="0" tIns="0" rIns="0" bIns="0" rtlCol="0" anchor="ctr">
            <a:noAutofit/>
          </a:bodyPr>
          <a:lstStyle>
            <a:lvl1pPr marL="0" indent="0" algn="l" defTabSz="914370" rtl="0" eaLnBrk="1" latinLnBrk="0" hangingPunct="1">
              <a:spcBef>
                <a:spcPts val="0"/>
              </a:spcBef>
              <a:buFont typeface="Arial" panose="020B0604020202020204" pitchFamily="34" charset="0"/>
              <a:buChar char="​"/>
              <a:defRPr sz="1400" b="1" kern="0">
                <a:solidFill>
                  <a:schemeClr val="tx1"/>
                </a:solidFill>
                <a:latin typeface="+mn-lt"/>
                <a:ea typeface="+mn-ea"/>
                <a:cs typeface="+mn-cs"/>
              </a:defRPr>
            </a:lvl1pPr>
            <a:lvl2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2pPr>
            <a:lvl3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3pPr>
            <a:lvl4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4pPr>
            <a:lvl5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5pPr>
            <a:lvl6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6pPr>
            <a:lvl7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7pPr>
            <a:lvl8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8pPr>
            <a:lvl9pPr marL="0" indent="0" algn="l" defTabSz="914370" rtl="0" eaLnBrk="1" latinLnBrk="0" hangingPunct="1">
              <a:spcBef>
                <a:spcPts val="0"/>
              </a:spcBef>
              <a:buFont typeface="Arial" panose="020B0604020202020204" pitchFamily="34" charset="0"/>
              <a:buChar char="​"/>
              <a:defRPr sz="1400" kern="0">
                <a:solidFill>
                  <a:schemeClr val="tx1"/>
                </a:solidFill>
                <a:latin typeface="+mn-lt"/>
                <a:ea typeface="+mn-ea"/>
                <a:cs typeface="+mn-cs"/>
              </a:defRPr>
            </a:lvl9pPr>
          </a:lstStyle>
          <a:p>
            <a:pPr marL="640080" lvl="3"/>
            <a:r>
              <a:rPr lang="en-GB" b="1">
                <a:solidFill>
                  <a:schemeClr val="bg2"/>
                </a:solidFill>
              </a:rPr>
              <a:t>Timeline</a:t>
            </a:r>
          </a:p>
        </p:txBody>
      </p:sp>
      <p:sp>
        <p:nvSpPr>
          <p:cNvPr id="25" name="TextBox 24">
            <a:extLst>
              <a:ext uri="{FF2B5EF4-FFF2-40B4-BE49-F238E27FC236}">
                <a16:creationId xmlns:a16="http://schemas.microsoft.com/office/drawing/2014/main" id="{A95E5666-36EF-4C98-8252-22DD9DA8B4C6}"/>
              </a:ext>
            </a:extLst>
          </p:cNvPr>
          <p:cNvSpPr txBox="1"/>
          <p:nvPr/>
        </p:nvSpPr>
        <p:spPr>
          <a:xfrm>
            <a:off x="6324600" y="1963152"/>
            <a:ext cx="830580" cy="307777"/>
          </a:xfrm>
          <a:prstGeom prst="rect">
            <a:avLst/>
          </a:prstGeom>
          <a:noFill/>
        </p:spPr>
        <p:txBody>
          <a:bodyPr wrap="square" lIns="0" tIns="0" rIns="0" bIns="0" rtlCol="0" anchor="ctr">
            <a:spAutoFit/>
          </a:bodyPr>
          <a:lstStyle/>
          <a:p>
            <a:pPr algn="ctr"/>
            <a:r>
              <a:rPr lang="en-GB" sz="2000" b="1" kern="0">
                <a:latin typeface="+mj-lt"/>
                <a:sym typeface="+mn-lt"/>
              </a:rPr>
              <a:t>Oct-21</a:t>
            </a:r>
          </a:p>
        </p:txBody>
      </p:sp>
      <p:sp>
        <p:nvSpPr>
          <p:cNvPr id="49" name="TextBox 23">
            <a:extLst>
              <a:ext uri="{FF2B5EF4-FFF2-40B4-BE49-F238E27FC236}">
                <a16:creationId xmlns:a16="http://schemas.microsoft.com/office/drawing/2014/main" id="{150BD2E2-EFE6-4FF7-889B-41959E4638EA}"/>
              </a:ext>
            </a:extLst>
          </p:cNvPr>
          <p:cNvSpPr txBox="1">
            <a:spLocks/>
          </p:cNvSpPr>
          <p:nvPr/>
        </p:nvSpPr>
        <p:spPr bwMode="auto">
          <a:xfrm>
            <a:off x="8246385" y="1901597"/>
            <a:ext cx="3488413" cy="430887"/>
          </a:xfrm>
          <a:prstGeom prst="rect">
            <a:avLst/>
          </a:prstGeom>
          <a:effectLst/>
        </p:spPr>
        <p:txBody>
          <a:bodyPr vert="horz" wrap="square" lIns="0" tIns="0" rIns="0" bIns="0" rtlCol="0" anchor="ctr">
            <a:spAutoFit/>
          </a:bodyPr>
          <a:lstStyle/>
          <a:p>
            <a:pPr marL="0" indent="0">
              <a:spcAft>
                <a:spcPts val="600"/>
              </a:spcAft>
              <a:buNone/>
            </a:pPr>
            <a:r>
              <a:rPr lang="en-GB" sz="1400">
                <a:sym typeface="+mn-lt"/>
              </a:rPr>
              <a:t>On 27</a:t>
            </a:r>
            <a:r>
              <a:rPr lang="en-GB" sz="1400" baseline="30000">
                <a:sym typeface="+mn-lt"/>
              </a:rPr>
              <a:t>th</a:t>
            </a:r>
            <a:r>
              <a:rPr lang="en-GB" sz="1400">
                <a:sym typeface="+mn-lt"/>
              </a:rPr>
              <a:t> October 2021, the European Commission published Banking Package 20211 </a:t>
            </a:r>
          </a:p>
        </p:txBody>
      </p:sp>
      <p:pic>
        <p:nvPicPr>
          <p:cNvPr id="47" name="ico-conference-room">
            <a:extLst>
              <a:ext uri="{FF2B5EF4-FFF2-40B4-BE49-F238E27FC236}">
                <a16:creationId xmlns:a16="http://schemas.microsoft.com/office/drawing/2014/main" id="{08D4F368-45D1-4D09-9B1E-C87D25D8EA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77441" y="1929616"/>
            <a:ext cx="374850" cy="374850"/>
          </a:xfrm>
          <a:prstGeom prst="rect">
            <a:avLst/>
          </a:prstGeom>
        </p:spPr>
      </p:pic>
      <p:pic>
        <p:nvPicPr>
          <p:cNvPr id="57" name="ico-calendar-date-2">
            <a:extLst>
              <a:ext uri="{FF2B5EF4-FFF2-40B4-BE49-F238E27FC236}">
                <a16:creationId xmlns:a16="http://schemas.microsoft.com/office/drawing/2014/main" id="{120036D0-7223-4F68-9A32-35CBED93FDF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26201" y="1391975"/>
            <a:ext cx="374850" cy="374850"/>
          </a:xfrm>
          <a:prstGeom prst="rect">
            <a:avLst/>
          </a:prstGeom>
        </p:spPr>
      </p:pic>
      <p:sp>
        <p:nvSpPr>
          <p:cNvPr id="27" name="TextBox 26">
            <a:extLst>
              <a:ext uri="{FF2B5EF4-FFF2-40B4-BE49-F238E27FC236}">
                <a16:creationId xmlns:a16="http://schemas.microsoft.com/office/drawing/2014/main" id="{132C499A-D425-4664-AD90-7C2EA4C3CD21}"/>
              </a:ext>
            </a:extLst>
          </p:cNvPr>
          <p:cNvSpPr txBox="1"/>
          <p:nvPr/>
        </p:nvSpPr>
        <p:spPr>
          <a:xfrm>
            <a:off x="6324600" y="4175521"/>
            <a:ext cx="830580" cy="307777"/>
          </a:xfrm>
          <a:prstGeom prst="rect">
            <a:avLst/>
          </a:prstGeom>
          <a:noFill/>
        </p:spPr>
        <p:txBody>
          <a:bodyPr wrap="square" lIns="0" tIns="0" rIns="0" bIns="0" rtlCol="0" anchor="ctr">
            <a:spAutoFit/>
          </a:bodyPr>
          <a:lstStyle/>
          <a:p>
            <a:pPr algn="ctr"/>
            <a:r>
              <a:rPr lang="en-GB" sz="2000" b="1" kern="0">
                <a:latin typeface="+mj-lt"/>
                <a:sym typeface="+mn-lt"/>
              </a:rPr>
              <a:t>Jan-25</a:t>
            </a:r>
          </a:p>
        </p:txBody>
      </p:sp>
      <p:sp>
        <p:nvSpPr>
          <p:cNvPr id="51" name="TextBox 38">
            <a:extLst>
              <a:ext uri="{FF2B5EF4-FFF2-40B4-BE49-F238E27FC236}">
                <a16:creationId xmlns:a16="http://schemas.microsoft.com/office/drawing/2014/main" id="{F08AD0CF-860E-4B9A-B3A4-7D2A5EB398ED}"/>
              </a:ext>
            </a:extLst>
          </p:cNvPr>
          <p:cNvSpPr txBox="1">
            <a:spLocks/>
          </p:cNvSpPr>
          <p:nvPr/>
        </p:nvSpPr>
        <p:spPr bwMode="auto">
          <a:xfrm>
            <a:off x="8246385" y="4006244"/>
            <a:ext cx="3488413" cy="646331"/>
          </a:xfrm>
          <a:prstGeom prst="rect">
            <a:avLst/>
          </a:prstGeom>
          <a:effectLst/>
        </p:spPr>
        <p:txBody>
          <a:bodyPr vert="horz" wrap="square" lIns="0" tIns="0" rIns="0" bIns="0" rtlCol="0" anchor="ctr">
            <a:spAutoFit/>
          </a:bodyPr>
          <a:lstStyle/>
          <a:p>
            <a:pPr marL="0" indent="0">
              <a:spcAft>
                <a:spcPts val="600"/>
              </a:spcAft>
              <a:buNone/>
            </a:pPr>
            <a:r>
              <a:rPr lang="en-GB" sz="1400">
                <a:sym typeface="+mn-lt"/>
              </a:rPr>
              <a:t>On 1</a:t>
            </a:r>
            <a:r>
              <a:rPr lang="en-GB" sz="1400" baseline="30000">
                <a:sym typeface="+mn-lt"/>
              </a:rPr>
              <a:t>st</a:t>
            </a:r>
            <a:r>
              <a:rPr lang="en-GB" sz="1400">
                <a:sym typeface="+mn-lt"/>
              </a:rPr>
              <a:t> January 2025, the new regulation will be applied to EU banks – Expected date included </a:t>
            </a:r>
            <a:br>
              <a:rPr lang="en-GB" sz="1400">
                <a:sym typeface="+mn-lt"/>
              </a:rPr>
            </a:br>
            <a:r>
              <a:rPr lang="en-GB" sz="1400">
                <a:sym typeface="+mn-lt"/>
              </a:rPr>
              <a:t>in approved text, still to be confirmed</a:t>
            </a:r>
          </a:p>
        </p:txBody>
      </p:sp>
      <p:pic>
        <p:nvPicPr>
          <p:cNvPr id="65" name="Graphic 64" descr="Badge Tick outline">
            <a:extLst>
              <a:ext uri="{FF2B5EF4-FFF2-40B4-BE49-F238E27FC236}">
                <a16:creationId xmlns:a16="http://schemas.microsoft.com/office/drawing/2014/main" id="{38BC9C7D-DCDB-4894-A869-401B3FF494F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77441" y="4141984"/>
            <a:ext cx="374850" cy="374850"/>
          </a:xfrm>
          <a:prstGeom prst="rect">
            <a:avLst/>
          </a:prstGeom>
        </p:spPr>
      </p:pic>
      <p:pic>
        <p:nvPicPr>
          <p:cNvPr id="55" name="ico-binoculars">
            <a:extLst>
              <a:ext uri="{FF2B5EF4-FFF2-40B4-BE49-F238E27FC236}">
                <a16:creationId xmlns:a16="http://schemas.microsoft.com/office/drawing/2014/main" id="{14BEF7AE-D7E5-44D0-8843-19B3ED32F92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8801" y="1420613"/>
            <a:ext cx="374850" cy="374850"/>
          </a:xfrm>
          <a:prstGeom prst="rect">
            <a:avLst/>
          </a:prstGeom>
        </p:spPr>
      </p:pic>
      <p:sp>
        <p:nvSpPr>
          <p:cNvPr id="28" name="TextBox 27">
            <a:extLst>
              <a:ext uri="{FF2B5EF4-FFF2-40B4-BE49-F238E27FC236}">
                <a16:creationId xmlns:a16="http://schemas.microsoft.com/office/drawing/2014/main" id="{0C8D39EA-A591-41E1-BF11-85CC36803DDC}"/>
              </a:ext>
            </a:extLst>
          </p:cNvPr>
          <p:cNvSpPr txBox="1"/>
          <p:nvPr/>
        </p:nvSpPr>
        <p:spPr>
          <a:xfrm>
            <a:off x="6324600" y="5124137"/>
            <a:ext cx="830580" cy="307777"/>
          </a:xfrm>
          <a:prstGeom prst="rect">
            <a:avLst/>
          </a:prstGeom>
          <a:noFill/>
        </p:spPr>
        <p:txBody>
          <a:bodyPr wrap="square" lIns="0" tIns="0" rIns="0" bIns="0" rtlCol="0" anchor="ctr">
            <a:spAutoFit/>
          </a:bodyPr>
          <a:lstStyle/>
          <a:p>
            <a:pPr algn="ctr"/>
            <a:r>
              <a:rPr lang="en-GB" sz="2000" b="1" kern="0">
                <a:latin typeface="+mj-lt"/>
                <a:sym typeface="+mn-lt"/>
              </a:rPr>
              <a:t>Jan-30</a:t>
            </a:r>
          </a:p>
        </p:txBody>
      </p:sp>
      <p:cxnSp>
        <p:nvCxnSpPr>
          <p:cNvPr id="29" name="Straight Connector 28">
            <a:extLst>
              <a:ext uri="{FF2B5EF4-FFF2-40B4-BE49-F238E27FC236}">
                <a16:creationId xmlns:a16="http://schemas.microsoft.com/office/drawing/2014/main" id="{81D0F867-20C6-44C6-826C-5427EFE4D768}"/>
              </a:ext>
            </a:extLst>
          </p:cNvPr>
          <p:cNvCxnSpPr>
            <a:cxnSpLocks/>
            <a:stCxn id="31" idx="4"/>
          </p:cNvCxnSpPr>
          <p:nvPr/>
        </p:nvCxnSpPr>
        <p:spPr>
          <a:xfrm flipH="1">
            <a:off x="7416310" y="2184076"/>
            <a:ext cx="1" cy="3428356"/>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0C1F02FD-B75C-4361-A935-39F5535E4B31}"/>
              </a:ext>
            </a:extLst>
          </p:cNvPr>
          <p:cNvSpPr>
            <a:spLocks noChangeAspect="1"/>
          </p:cNvSpPr>
          <p:nvPr/>
        </p:nvSpPr>
        <p:spPr>
          <a:xfrm>
            <a:off x="7349275" y="2697453"/>
            <a:ext cx="134071" cy="134071"/>
          </a:xfrm>
          <a:prstGeom prst="ellipse">
            <a:avLst/>
          </a:prstGeom>
          <a:solidFill>
            <a:schemeClr val="tx2"/>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50" kern="0">
              <a:solidFill>
                <a:schemeClr val="tx1"/>
              </a:solidFill>
              <a:sym typeface="+mn-lt"/>
            </a:endParaRPr>
          </a:p>
        </p:txBody>
      </p:sp>
      <p:sp>
        <p:nvSpPr>
          <p:cNvPr id="31" name="Oval 30">
            <a:extLst>
              <a:ext uri="{FF2B5EF4-FFF2-40B4-BE49-F238E27FC236}">
                <a16:creationId xmlns:a16="http://schemas.microsoft.com/office/drawing/2014/main" id="{7632CFAA-7913-4D83-9087-E895330FBD00}"/>
              </a:ext>
            </a:extLst>
          </p:cNvPr>
          <p:cNvSpPr>
            <a:spLocks noChangeAspect="1"/>
          </p:cNvSpPr>
          <p:nvPr/>
        </p:nvSpPr>
        <p:spPr>
          <a:xfrm>
            <a:off x="7349275" y="2050005"/>
            <a:ext cx="134071" cy="134071"/>
          </a:xfrm>
          <a:prstGeom prst="ellipse">
            <a:avLst/>
          </a:prstGeom>
          <a:solidFill>
            <a:schemeClr val="tx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50" kern="0">
              <a:solidFill>
                <a:schemeClr val="tx1"/>
              </a:solidFill>
              <a:sym typeface="+mn-lt"/>
            </a:endParaRPr>
          </a:p>
        </p:txBody>
      </p:sp>
      <p:sp>
        <p:nvSpPr>
          <p:cNvPr id="32" name="Oval 31">
            <a:extLst>
              <a:ext uri="{FF2B5EF4-FFF2-40B4-BE49-F238E27FC236}">
                <a16:creationId xmlns:a16="http://schemas.microsoft.com/office/drawing/2014/main" id="{B18FDDA9-8F57-4AD0-9F60-F7C7515DCBC4}"/>
              </a:ext>
            </a:extLst>
          </p:cNvPr>
          <p:cNvSpPr>
            <a:spLocks noChangeAspect="1"/>
          </p:cNvSpPr>
          <p:nvPr/>
        </p:nvSpPr>
        <p:spPr>
          <a:xfrm>
            <a:off x="7349275" y="4262374"/>
            <a:ext cx="134071" cy="134071"/>
          </a:xfrm>
          <a:prstGeom prst="ellipse">
            <a:avLst/>
          </a:prstGeom>
          <a:solidFill>
            <a:schemeClr val="tx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50" kern="0">
              <a:solidFill>
                <a:schemeClr val="tx1"/>
              </a:solidFill>
              <a:sym typeface="+mn-lt"/>
            </a:endParaRPr>
          </a:p>
        </p:txBody>
      </p:sp>
      <p:sp>
        <p:nvSpPr>
          <p:cNvPr id="33" name="Oval 32">
            <a:extLst>
              <a:ext uri="{FF2B5EF4-FFF2-40B4-BE49-F238E27FC236}">
                <a16:creationId xmlns:a16="http://schemas.microsoft.com/office/drawing/2014/main" id="{B2F64713-5C79-4D5B-BA5D-8594B16DD848}"/>
              </a:ext>
            </a:extLst>
          </p:cNvPr>
          <p:cNvSpPr>
            <a:spLocks noChangeAspect="1"/>
          </p:cNvSpPr>
          <p:nvPr/>
        </p:nvSpPr>
        <p:spPr>
          <a:xfrm>
            <a:off x="7349275" y="5210990"/>
            <a:ext cx="134071" cy="134071"/>
          </a:xfrm>
          <a:prstGeom prst="ellipse">
            <a:avLst/>
          </a:prstGeom>
          <a:solidFill>
            <a:schemeClr val="tx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50" kern="0">
              <a:solidFill>
                <a:schemeClr val="tx1"/>
              </a:solidFill>
              <a:sym typeface="+mn-lt"/>
            </a:endParaRPr>
          </a:p>
        </p:txBody>
      </p:sp>
      <p:sp>
        <p:nvSpPr>
          <p:cNvPr id="52" name="TextBox 42">
            <a:extLst>
              <a:ext uri="{FF2B5EF4-FFF2-40B4-BE49-F238E27FC236}">
                <a16:creationId xmlns:a16="http://schemas.microsoft.com/office/drawing/2014/main" id="{4AFAC8C0-3193-4BD5-AD0D-81A8099E3216}"/>
              </a:ext>
            </a:extLst>
          </p:cNvPr>
          <p:cNvSpPr txBox="1">
            <a:spLocks/>
          </p:cNvSpPr>
          <p:nvPr/>
        </p:nvSpPr>
        <p:spPr bwMode="auto">
          <a:xfrm>
            <a:off x="8246385" y="4739416"/>
            <a:ext cx="3488413" cy="1077218"/>
          </a:xfrm>
          <a:prstGeom prst="rect">
            <a:avLst/>
          </a:prstGeom>
          <a:effectLst/>
        </p:spPr>
        <p:txBody>
          <a:bodyPr vert="horz" wrap="square" lIns="0" tIns="0" rIns="0" bIns="0" rtlCol="0" anchor="ctr">
            <a:spAutoFit/>
          </a:bodyPr>
          <a:lstStyle/>
          <a:p>
            <a:pPr marL="0" indent="0">
              <a:spcAft>
                <a:spcPts val="600"/>
              </a:spcAft>
              <a:buNone/>
            </a:pPr>
            <a:r>
              <a:rPr lang="en-GB" sz="1400">
                <a:sym typeface="+mn-lt"/>
              </a:rPr>
              <a:t>On 1</a:t>
            </a:r>
            <a:r>
              <a:rPr lang="en-GB" sz="1400" baseline="30000">
                <a:sym typeface="+mn-lt"/>
              </a:rPr>
              <a:t>st</a:t>
            </a:r>
            <a:r>
              <a:rPr lang="en-GB" sz="1400">
                <a:sym typeface="+mn-lt"/>
              </a:rPr>
              <a:t> January 2030, the phase-in of the new regulation will be completed, and the new </a:t>
            </a:r>
            <a:br>
              <a:rPr lang="en-GB" sz="1400">
                <a:sym typeface="+mn-lt"/>
              </a:rPr>
            </a:br>
            <a:r>
              <a:rPr lang="en-GB" sz="1400">
                <a:sym typeface="+mn-lt"/>
              </a:rPr>
              <a:t>rules will be applied in full (e.g., IRB floor) – Expected date included in approved text, still </a:t>
            </a:r>
            <a:br>
              <a:rPr lang="en-GB" sz="1400">
                <a:sym typeface="+mn-lt"/>
              </a:rPr>
            </a:br>
            <a:r>
              <a:rPr lang="en-GB" sz="1400">
                <a:sym typeface="+mn-lt"/>
              </a:rPr>
              <a:t>to be confirmed</a:t>
            </a:r>
          </a:p>
        </p:txBody>
      </p:sp>
      <p:pic>
        <p:nvPicPr>
          <p:cNvPr id="71" name="Graphic 70" descr="Gauge outline">
            <a:extLst>
              <a:ext uri="{FF2B5EF4-FFF2-40B4-BE49-F238E27FC236}">
                <a16:creationId xmlns:a16="http://schemas.microsoft.com/office/drawing/2014/main" id="{DB83668E-E13D-44D1-AE57-54BDBF36868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77441" y="5090600"/>
            <a:ext cx="374850" cy="374850"/>
          </a:xfrm>
          <a:prstGeom prst="rect">
            <a:avLst/>
          </a:prstGeom>
        </p:spPr>
      </p:pic>
      <p:grpSp>
        <p:nvGrpSpPr>
          <p:cNvPr id="2" name="Group 1">
            <a:extLst>
              <a:ext uri="{FF2B5EF4-FFF2-40B4-BE49-F238E27FC236}">
                <a16:creationId xmlns:a16="http://schemas.microsoft.com/office/drawing/2014/main" id="{0C1BF3EE-F481-4EA2-9794-FA92D4E6AA52}"/>
              </a:ext>
            </a:extLst>
          </p:cNvPr>
          <p:cNvGrpSpPr/>
          <p:nvPr/>
        </p:nvGrpSpPr>
        <p:grpSpPr>
          <a:xfrm>
            <a:off x="6346193" y="3717421"/>
            <a:ext cx="5388607" cy="230556"/>
            <a:chOff x="6346193" y="3590673"/>
            <a:chExt cx="5388607" cy="230556"/>
          </a:xfrm>
        </p:grpSpPr>
        <p:cxnSp>
          <p:nvCxnSpPr>
            <p:cNvPr id="3" name="Straight Connector 2">
              <a:extLst>
                <a:ext uri="{FF2B5EF4-FFF2-40B4-BE49-F238E27FC236}">
                  <a16:creationId xmlns:a16="http://schemas.microsoft.com/office/drawing/2014/main" id="{FC6138EF-CA15-4682-8689-48EC1720A46D}"/>
                </a:ext>
              </a:extLst>
            </p:cNvPr>
            <p:cNvCxnSpPr/>
            <p:nvPr/>
          </p:nvCxnSpPr>
          <p:spPr>
            <a:xfrm>
              <a:off x="6346193" y="3821229"/>
              <a:ext cx="5388605" cy="0"/>
            </a:xfrm>
            <a:prstGeom prst="line">
              <a:avLst/>
            </a:prstGeom>
            <a:ln w="9525">
              <a:solidFill>
                <a:schemeClr val="accent3"/>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FE163CF-AB5E-4BBD-9D5E-23C65852F95D}"/>
                </a:ext>
              </a:extLst>
            </p:cNvPr>
            <p:cNvSpPr/>
            <p:nvPr/>
          </p:nvSpPr>
          <p:spPr>
            <a:xfrm>
              <a:off x="11162985" y="3590673"/>
              <a:ext cx="571815" cy="230556"/>
            </a:xfrm>
            <a:prstGeom prst="rect">
              <a:avLst/>
            </a:prstGeom>
            <a:no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kern="0">
                  <a:solidFill>
                    <a:schemeClr val="tx1"/>
                  </a:solidFill>
                </a:rPr>
                <a:t>Today</a:t>
              </a:r>
            </a:p>
          </p:txBody>
        </p:sp>
      </p:grpSp>
      <p:sp>
        <p:nvSpPr>
          <p:cNvPr id="9" name="TextBox 8">
            <a:extLst>
              <a:ext uri="{FF2B5EF4-FFF2-40B4-BE49-F238E27FC236}">
                <a16:creationId xmlns:a16="http://schemas.microsoft.com/office/drawing/2014/main" id="{9CBBC913-B948-179B-7BAC-B11DED7BA6A6}"/>
              </a:ext>
            </a:extLst>
          </p:cNvPr>
          <p:cNvSpPr txBox="1"/>
          <p:nvPr/>
        </p:nvSpPr>
        <p:spPr>
          <a:xfrm>
            <a:off x="6324600" y="3365213"/>
            <a:ext cx="830580" cy="307777"/>
          </a:xfrm>
          <a:prstGeom prst="rect">
            <a:avLst/>
          </a:prstGeom>
          <a:noFill/>
        </p:spPr>
        <p:txBody>
          <a:bodyPr wrap="square" lIns="0" tIns="0" rIns="0" bIns="0" rtlCol="0" anchor="ctr">
            <a:spAutoFit/>
          </a:bodyPr>
          <a:lstStyle/>
          <a:p>
            <a:pPr algn="ctr"/>
            <a:r>
              <a:rPr lang="en-GB" sz="2000" b="1" kern="0">
                <a:latin typeface="+mj-lt"/>
                <a:sym typeface="+mn-lt"/>
              </a:rPr>
              <a:t>DEC-23</a:t>
            </a:r>
          </a:p>
        </p:txBody>
      </p:sp>
      <p:pic>
        <p:nvPicPr>
          <p:cNvPr id="10" name="ico-handshake">
            <a:extLst>
              <a:ext uri="{FF2B5EF4-FFF2-40B4-BE49-F238E27FC236}">
                <a16:creationId xmlns:a16="http://schemas.microsoft.com/office/drawing/2014/main" id="{70D55BCB-BBEE-2A9E-0C6D-19B7CD2050D6}"/>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677441" y="3331677"/>
            <a:ext cx="374850" cy="374850"/>
          </a:xfrm>
          <a:prstGeom prst="rect">
            <a:avLst/>
          </a:prstGeom>
        </p:spPr>
      </p:pic>
      <p:sp>
        <p:nvSpPr>
          <p:cNvPr id="11" name="TextBox 28">
            <a:extLst>
              <a:ext uri="{FF2B5EF4-FFF2-40B4-BE49-F238E27FC236}">
                <a16:creationId xmlns:a16="http://schemas.microsoft.com/office/drawing/2014/main" id="{11EB7C01-5E79-DF29-A894-9E0BAA954C89}"/>
              </a:ext>
            </a:extLst>
          </p:cNvPr>
          <p:cNvSpPr txBox="1">
            <a:spLocks/>
          </p:cNvSpPr>
          <p:nvPr/>
        </p:nvSpPr>
        <p:spPr bwMode="auto">
          <a:xfrm>
            <a:off x="8246385" y="3195936"/>
            <a:ext cx="3488413" cy="646331"/>
          </a:xfrm>
          <a:prstGeom prst="rect">
            <a:avLst/>
          </a:prstGeom>
          <a:effectLst/>
        </p:spPr>
        <p:txBody>
          <a:bodyPr vert="horz" wrap="square" lIns="0" tIns="0" rIns="0" bIns="0" rtlCol="0" anchor="ctr">
            <a:spAutoFit/>
          </a:bodyPr>
          <a:lstStyle/>
          <a:p>
            <a:pPr marL="0" indent="0">
              <a:spcAft>
                <a:spcPts val="600"/>
              </a:spcAft>
              <a:buNone/>
            </a:pPr>
            <a:r>
              <a:rPr lang="en-GB" sz="1400">
                <a:sym typeface="+mn-lt"/>
              </a:rPr>
              <a:t>In December 2023, the Council published a new proposal that integrate the feedbacks from the European Parliament</a:t>
            </a:r>
          </a:p>
        </p:txBody>
      </p:sp>
      <p:sp>
        <p:nvSpPr>
          <p:cNvPr id="12" name="Oval 11">
            <a:extLst>
              <a:ext uri="{FF2B5EF4-FFF2-40B4-BE49-F238E27FC236}">
                <a16:creationId xmlns:a16="http://schemas.microsoft.com/office/drawing/2014/main" id="{59DE3739-26FE-58DE-5528-5FF729491FFF}"/>
              </a:ext>
            </a:extLst>
          </p:cNvPr>
          <p:cNvSpPr>
            <a:spLocks noChangeAspect="1"/>
          </p:cNvSpPr>
          <p:nvPr/>
        </p:nvSpPr>
        <p:spPr>
          <a:xfrm>
            <a:off x="7349275" y="3452066"/>
            <a:ext cx="134071" cy="134071"/>
          </a:xfrm>
          <a:prstGeom prst="ellipse">
            <a:avLst/>
          </a:prstGeom>
          <a:solidFill>
            <a:schemeClr val="tx2"/>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50" kern="0">
              <a:solidFill>
                <a:schemeClr val="tx1"/>
              </a:solidFill>
              <a:sym typeface="+mn-lt"/>
            </a:endParaRPr>
          </a:p>
        </p:txBody>
      </p:sp>
    </p:spTree>
    <p:extLst>
      <p:ext uri="{BB962C8B-B14F-4D97-AF65-F5344CB8AC3E}">
        <p14:creationId xmlns:p14="http://schemas.microsoft.com/office/powerpoint/2010/main" val="365819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191A02A-71E2-4D7E-852B-702E2E02C0F7}"/>
              </a:ext>
            </a:extLst>
          </p:cNvPr>
          <p:cNvGraphicFramePr>
            <a:graphicFrameLocks noChangeAspect="1"/>
          </p:cNvGraphicFramePr>
          <p:nvPr>
            <p:custDataLst>
              <p:tags r:id="rId1"/>
            </p:custDataLst>
            <p:extLst>
              <p:ext uri="{D42A27DB-BD31-4B8C-83A1-F6EECF244321}">
                <p14:modId xmlns:p14="http://schemas.microsoft.com/office/powerpoint/2010/main" val="3903165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395" imgH="394" progId="TCLayout.ActiveDocument.1">
                  <p:embed/>
                </p:oleObj>
              </mc:Choice>
              <mc:Fallback>
                <p:oleObj name="think-cell Slide" r:id="rId34" imgW="395" imgH="394" progId="TCLayout.ActiveDocument.1">
                  <p:embed/>
                  <p:pic>
                    <p:nvPicPr>
                      <p:cNvPr id="7" name="Object 6" hidden="1">
                        <a:extLst>
                          <a:ext uri="{FF2B5EF4-FFF2-40B4-BE49-F238E27FC236}">
                            <a16:creationId xmlns:a16="http://schemas.microsoft.com/office/drawing/2014/main" id="{3191A02A-71E2-4D7E-852B-702E2E02C0F7}"/>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AC4B7416-FD42-4324-A03F-2F0054163328}"/>
              </a:ext>
            </a:extLst>
          </p:cNvPr>
          <p:cNvSpPr/>
          <p:nvPr/>
        </p:nvSpPr>
        <p:spPr>
          <a:xfrm>
            <a:off x="-9055" y="1249378"/>
            <a:ext cx="4171479" cy="4875197"/>
          </a:xfrm>
          <a:prstGeom prst="rect">
            <a:avLst/>
          </a:prstGeom>
          <a:solidFill>
            <a:srgbClr val="F0F0F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it-IT" sz="1400" kern="0" err="1">
              <a:solidFill>
                <a:schemeClr val="tx1"/>
              </a:solidFill>
            </a:endParaRPr>
          </a:p>
        </p:txBody>
      </p:sp>
      <p:sp>
        <p:nvSpPr>
          <p:cNvPr id="8" name="Title 7">
            <a:extLst>
              <a:ext uri="{FF2B5EF4-FFF2-40B4-BE49-F238E27FC236}">
                <a16:creationId xmlns:a16="http://schemas.microsoft.com/office/drawing/2014/main" id="{201FBEE6-600E-4B49-A20D-20C46216BAAE}"/>
              </a:ext>
            </a:extLst>
          </p:cNvPr>
          <p:cNvSpPr>
            <a:spLocks noGrp="1"/>
          </p:cNvSpPr>
          <p:nvPr>
            <p:ph type="title"/>
          </p:nvPr>
        </p:nvSpPr>
        <p:spPr/>
        <p:txBody>
          <a:bodyPr vert="horz"/>
          <a:lstStyle/>
          <a:p>
            <a:r>
              <a:rPr lang="en-US" dirty="0"/>
              <a:t>Across impacted areas, credit risk and output floor is where risk management has broader margin of interventions</a:t>
            </a:r>
            <a:endParaRPr lang="it-IT" dirty="0"/>
          </a:p>
        </p:txBody>
      </p:sp>
      <p:sp>
        <p:nvSpPr>
          <p:cNvPr id="26" name="Text Placeholder 25">
            <a:extLst>
              <a:ext uri="{FF2B5EF4-FFF2-40B4-BE49-F238E27FC236}">
                <a16:creationId xmlns:a16="http://schemas.microsoft.com/office/drawing/2014/main" id="{951FDCD1-FC60-4F1E-911C-7F5A84D05E86}"/>
              </a:ext>
            </a:extLst>
          </p:cNvPr>
          <p:cNvSpPr>
            <a:spLocks noGrp="1"/>
          </p:cNvSpPr>
          <p:nvPr>
            <p:ph type="body" idx="10"/>
          </p:nvPr>
        </p:nvSpPr>
        <p:spPr>
          <a:xfrm>
            <a:off x="457200" y="1399032"/>
            <a:ext cx="3454400" cy="429768"/>
          </a:xfrm>
        </p:spPr>
        <p:txBody>
          <a:bodyPr/>
          <a:lstStyle/>
          <a:p>
            <a:r>
              <a:rPr lang="en-GB" sz="1600"/>
              <a:t>Key elements</a:t>
            </a:r>
          </a:p>
        </p:txBody>
      </p:sp>
      <p:sp>
        <p:nvSpPr>
          <p:cNvPr id="27" name="Content Placeholder 26">
            <a:extLst>
              <a:ext uri="{FF2B5EF4-FFF2-40B4-BE49-F238E27FC236}">
                <a16:creationId xmlns:a16="http://schemas.microsoft.com/office/drawing/2014/main" id="{EB718482-2A50-4C3F-B669-27DEE6DC931B}"/>
              </a:ext>
            </a:extLst>
          </p:cNvPr>
          <p:cNvSpPr>
            <a:spLocks noGrp="1"/>
          </p:cNvSpPr>
          <p:nvPr>
            <p:ph sz="half" idx="11"/>
          </p:nvPr>
        </p:nvSpPr>
        <p:spPr>
          <a:xfrm>
            <a:off x="457200" y="1883664"/>
            <a:ext cx="3454400" cy="4517136"/>
          </a:xfrm>
        </p:spPr>
        <p:txBody>
          <a:bodyPr/>
          <a:lstStyle/>
          <a:p>
            <a:pPr>
              <a:buSzPct val="100000"/>
              <a:defRPr/>
            </a:pPr>
            <a:r>
              <a:rPr kumimoji="0" lang="en-US" sz="1600" b="1" i="0" u="none" strike="noStrike" kern="0" cap="none" spc="0" normalizeH="0" baseline="0" noProof="0" dirty="0">
                <a:ln>
                  <a:noFill/>
                </a:ln>
                <a:solidFill>
                  <a:schemeClr val="tx2"/>
                </a:solidFill>
                <a:effectLst/>
                <a:uLnTx/>
                <a:uFillTx/>
                <a:ea typeface="+mn-ea"/>
                <a:cs typeface="+mn-cs"/>
              </a:rPr>
              <a:t>Credit, </a:t>
            </a:r>
            <a:r>
              <a:rPr kumimoji="0" lang="en-US" sz="1600" b="1" i="0" u="none" strike="noStrike" kern="0" cap="none" spc="0" normalizeH="0" baseline="0" noProof="0" dirty="0">
                <a:ln>
                  <a:noFill/>
                </a:ln>
                <a:solidFill>
                  <a:srgbClr val="000000"/>
                </a:solidFill>
                <a:effectLst/>
                <a:uLnTx/>
                <a:uFillTx/>
                <a:ea typeface="+mn-ea"/>
                <a:cs typeface="+mn-cs"/>
              </a:rPr>
              <a:t>market and operational risk </a:t>
            </a:r>
            <a:r>
              <a:rPr kumimoji="0" lang="en-US" sz="1600" i="0" u="none" strike="noStrike" kern="0" cap="none" spc="0" normalizeH="0" baseline="0" noProof="0" dirty="0">
                <a:ln>
                  <a:noFill/>
                </a:ln>
                <a:solidFill>
                  <a:srgbClr val="000000"/>
                </a:solidFill>
                <a:effectLst/>
                <a:uLnTx/>
                <a:uFillTx/>
                <a:ea typeface="+mn-ea"/>
                <a:cs typeface="+mn-cs"/>
              </a:rPr>
              <a:t>are the areas with the </a:t>
            </a:r>
            <a:r>
              <a:rPr kumimoji="0" lang="en-US" sz="1600" b="1" i="0" u="none" strike="noStrike" kern="0" cap="none" spc="0" normalizeH="0" baseline="0" noProof="0" dirty="0">
                <a:ln>
                  <a:noFill/>
                </a:ln>
                <a:solidFill>
                  <a:srgbClr val="000000"/>
                </a:solidFill>
                <a:effectLst/>
                <a:uLnTx/>
                <a:uFillTx/>
                <a:ea typeface="+mn-ea"/>
                <a:cs typeface="+mn-cs"/>
              </a:rPr>
              <a:t>highest</a:t>
            </a:r>
            <a:r>
              <a:rPr kumimoji="0" lang="en-US" sz="1600" i="0" u="none" strike="noStrike" kern="0" cap="none" spc="0" normalizeH="0" baseline="0" noProof="0" dirty="0">
                <a:ln>
                  <a:noFill/>
                </a:ln>
                <a:solidFill>
                  <a:srgbClr val="000000"/>
                </a:solidFill>
                <a:effectLst/>
                <a:uLnTx/>
                <a:uFillTx/>
                <a:ea typeface="+mn-ea"/>
                <a:cs typeface="+mn-cs"/>
              </a:rPr>
              <a:t> (negative) </a:t>
            </a:r>
            <a:r>
              <a:rPr kumimoji="0" lang="en-US" sz="1600" b="1" i="0" u="none" strike="noStrike" kern="0" cap="none" spc="0" normalizeH="0" baseline="0" noProof="0" dirty="0">
                <a:ln>
                  <a:noFill/>
                </a:ln>
                <a:solidFill>
                  <a:srgbClr val="000000"/>
                </a:solidFill>
                <a:effectLst/>
                <a:uLnTx/>
                <a:uFillTx/>
                <a:ea typeface="+mn-ea"/>
                <a:cs typeface="+mn-cs"/>
              </a:rPr>
              <a:t>expected impact </a:t>
            </a:r>
            <a:r>
              <a:rPr kumimoji="0" lang="en-US" sz="1600" i="0" u="none" strike="noStrike" kern="0" cap="none" spc="0" normalizeH="0" baseline="0" noProof="0" dirty="0">
                <a:ln>
                  <a:noFill/>
                </a:ln>
                <a:solidFill>
                  <a:srgbClr val="000000"/>
                </a:solidFill>
                <a:effectLst/>
                <a:uLnTx/>
                <a:uFillTx/>
                <a:ea typeface="+mn-ea"/>
                <a:cs typeface="+mn-cs"/>
              </a:rPr>
              <a:t>in terms  of capital consumption</a:t>
            </a:r>
            <a:endParaRPr lang="en-US" sz="1600" b="1" kern="0" dirty="0">
              <a:solidFill>
                <a:srgbClr val="000000"/>
              </a:solidFill>
            </a:endParaRPr>
          </a:p>
          <a:p>
            <a:pPr>
              <a:buSzPct val="100000"/>
              <a:defRPr/>
            </a:pPr>
            <a:r>
              <a:rPr lang="en-US" sz="1600" dirty="0">
                <a:solidFill>
                  <a:srgbClr val="000000"/>
                </a:solidFill>
              </a:rPr>
              <a:t>For Banks using internal models the </a:t>
            </a:r>
            <a:r>
              <a:rPr lang="en-US" sz="1600" b="1" dirty="0">
                <a:solidFill>
                  <a:srgbClr val="000000"/>
                </a:solidFill>
              </a:rPr>
              <a:t>output floor is clearly</a:t>
            </a:r>
            <a:r>
              <a:rPr lang="en-US" sz="1600" dirty="0">
                <a:solidFill>
                  <a:srgbClr val="000000"/>
                </a:solidFill>
              </a:rPr>
              <a:t> an aspect to tackle to reduce excessive changes on capital consumption thus on profitability       </a:t>
            </a:r>
          </a:p>
          <a:p>
            <a:pPr>
              <a:buSzPct val="100000"/>
              <a:defRPr/>
            </a:pPr>
            <a:r>
              <a:rPr lang="en-US" sz="1600" dirty="0">
                <a:solidFill>
                  <a:srgbClr val="000000"/>
                </a:solidFill>
              </a:rPr>
              <a:t>Expectations on RWAs inflation are optimistic as they assume </a:t>
            </a:r>
            <a:r>
              <a:rPr lang="en-US" sz="1600" b="1" dirty="0">
                <a:solidFill>
                  <a:srgbClr val="000000"/>
                </a:solidFill>
              </a:rPr>
              <a:t>fully fledged implementation</a:t>
            </a:r>
            <a:r>
              <a:rPr lang="en-US" sz="1600" dirty="0">
                <a:solidFill>
                  <a:srgbClr val="000000"/>
                </a:solidFill>
              </a:rPr>
              <a:t> and </a:t>
            </a:r>
            <a:r>
              <a:rPr lang="en-US" sz="1600" b="1" dirty="0">
                <a:solidFill>
                  <a:srgbClr val="000000"/>
                </a:solidFill>
              </a:rPr>
              <a:t>full data availability – </a:t>
            </a:r>
            <a:r>
              <a:rPr lang="en-US" sz="1600" dirty="0">
                <a:solidFill>
                  <a:srgbClr val="000000"/>
                </a:solidFill>
              </a:rPr>
              <a:t>but this not a quick win and ex-ante in depth analysis are required to </a:t>
            </a:r>
            <a:r>
              <a:rPr lang="en-US" sz="1600" b="1" dirty="0">
                <a:solidFill>
                  <a:srgbClr val="000000"/>
                </a:solidFill>
              </a:rPr>
              <a:t>identify optimal solutions </a:t>
            </a:r>
            <a:r>
              <a:rPr lang="en-US" sz="1600" dirty="0">
                <a:solidFill>
                  <a:srgbClr val="000000"/>
                </a:solidFill>
              </a:rPr>
              <a:t>across business, data and processes    </a:t>
            </a:r>
          </a:p>
        </p:txBody>
      </p:sp>
      <p:sp>
        <p:nvSpPr>
          <p:cNvPr id="19" name="Text Placeholder 18">
            <a:extLst>
              <a:ext uri="{FF2B5EF4-FFF2-40B4-BE49-F238E27FC236}">
                <a16:creationId xmlns:a16="http://schemas.microsoft.com/office/drawing/2014/main" id="{766302E4-4BC8-4096-ADCA-EF76B300F7EE}"/>
              </a:ext>
            </a:extLst>
          </p:cNvPr>
          <p:cNvSpPr>
            <a:spLocks noGrp="1"/>
          </p:cNvSpPr>
          <p:nvPr>
            <p:ph type="body" sz="quarter" idx="13"/>
          </p:nvPr>
        </p:nvSpPr>
        <p:spPr>
          <a:xfrm>
            <a:off x="4368800" y="1399032"/>
            <a:ext cx="7361236" cy="429768"/>
          </a:xfrm>
        </p:spPr>
        <p:txBody>
          <a:bodyPr/>
          <a:lstStyle/>
          <a:p>
            <a:pPr marL="1828800"/>
            <a:r>
              <a:rPr lang="en-US"/>
              <a:t>Impact estimates of the Basel IV implementation for </a:t>
            </a:r>
            <a:r>
              <a:rPr lang="en-US">
                <a:solidFill>
                  <a:schemeClr val="accent2"/>
                </a:solidFill>
              </a:rPr>
              <a:t>European banks </a:t>
            </a:r>
            <a:br>
              <a:rPr lang="en-US">
                <a:solidFill>
                  <a:schemeClr val="accent2"/>
                </a:solidFill>
              </a:rPr>
            </a:br>
            <a:r>
              <a:rPr lang="en-US" b="0"/>
              <a:t>(December 2021)</a:t>
            </a:r>
          </a:p>
        </p:txBody>
      </p:sp>
      <p:sp>
        <p:nvSpPr>
          <p:cNvPr id="2" name="Footnote">
            <a:extLst>
              <a:ext uri="{FF2B5EF4-FFF2-40B4-BE49-F238E27FC236}">
                <a16:creationId xmlns:a16="http://schemas.microsoft.com/office/drawing/2014/main" id="{50F1896F-B2DC-47C5-A07B-C19133C93430}"/>
              </a:ext>
            </a:extLst>
          </p:cNvPr>
          <p:cNvSpPr/>
          <p:nvPr/>
        </p:nvSpPr>
        <p:spPr bwMode="gray">
          <a:xfrm>
            <a:off x="457200" y="6277689"/>
            <a:ext cx="11277600" cy="123111"/>
          </a:xfrm>
          <a:prstGeom prst="rect">
            <a:avLst/>
          </a:prstGeom>
        </p:spPr>
        <p:txBody>
          <a:bodyPr vert="horz" lIns="0" tIns="0" rIns="0" bIns="0" rtlCol="0" anchor="b" anchorCtr="0">
            <a:spAutoFit/>
          </a:bodyPr>
          <a:lstStyle/>
          <a:p>
            <a:pPr defTabSz="914370"/>
            <a:r>
              <a:rPr lang="it-IT" sz="800" kern="0"/>
              <a:t>Source: EBA, </a:t>
            </a:r>
            <a:r>
              <a:rPr lang="en-US" sz="800" kern="0"/>
              <a:t>Basel III monitoring exercise – results based on data as of 31 December 2021 (Annex – analysis of EU specific Adjustments)</a:t>
            </a:r>
            <a:endParaRPr lang="it-IT" sz="800" kern="0"/>
          </a:p>
        </p:txBody>
      </p:sp>
      <p:grpSp>
        <p:nvGrpSpPr>
          <p:cNvPr id="53" name="European Union">
            <a:extLst>
              <a:ext uri="{FF2B5EF4-FFF2-40B4-BE49-F238E27FC236}">
                <a16:creationId xmlns:a16="http://schemas.microsoft.com/office/drawing/2014/main" id="{2EE2CEDB-1D8F-444B-8FE9-7D61159A3D88}"/>
              </a:ext>
            </a:extLst>
          </p:cNvPr>
          <p:cNvGrpSpPr>
            <a:grpSpLocks noChangeAspect="1"/>
          </p:cNvGrpSpPr>
          <p:nvPr/>
        </p:nvGrpSpPr>
        <p:grpSpPr bwMode="gray">
          <a:xfrm>
            <a:off x="11399791" y="1446412"/>
            <a:ext cx="335009" cy="335009"/>
            <a:chOff x="1106362" y="3886074"/>
            <a:chExt cx="2587752" cy="2587752"/>
          </a:xfrm>
        </p:grpSpPr>
        <p:sp>
          <p:nvSpPr>
            <p:cNvPr id="54" name="Oval 53">
              <a:extLst>
                <a:ext uri="{FF2B5EF4-FFF2-40B4-BE49-F238E27FC236}">
                  <a16:creationId xmlns:a16="http://schemas.microsoft.com/office/drawing/2014/main" id="{43DEA2DA-9231-463F-A8D2-A972473C8A53}"/>
                </a:ext>
              </a:extLst>
            </p:cNvPr>
            <p:cNvSpPr/>
            <p:nvPr/>
          </p:nvSpPr>
          <p:spPr bwMode="gray">
            <a:xfrm>
              <a:off x="1106362" y="3886074"/>
              <a:ext cx="2587752" cy="2587752"/>
            </a:xfrm>
            <a:prstGeom prst="ellipse">
              <a:avLst/>
            </a:prstGeom>
            <a:solidFill>
              <a:srgbClr val="FFFFFF"/>
            </a:solidFill>
            <a:ln w="9525">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a:ea typeface="+mn-ea"/>
                <a:cs typeface="+mn-cs"/>
              </a:endParaRPr>
            </a:p>
          </p:txBody>
        </p:sp>
        <p:sp>
          <p:nvSpPr>
            <p:cNvPr id="55" name="Freeform 5">
              <a:extLst>
                <a:ext uri="{FF2B5EF4-FFF2-40B4-BE49-F238E27FC236}">
                  <a16:creationId xmlns:a16="http://schemas.microsoft.com/office/drawing/2014/main" id="{365E9AAE-DCA6-4264-AA68-FEC9BCDEF75F}"/>
                </a:ext>
              </a:extLst>
            </p:cNvPr>
            <p:cNvSpPr>
              <a:spLocks/>
            </p:cNvSpPr>
            <p:nvPr/>
          </p:nvSpPr>
          <p:spPr bwMode="gray">
            <a:xfrm>
              <a:off x="1112838" y="3892550"/>
              <a:ext cx="2581276" cy="2581276"/>
            </a:xfrm>
            <a:custGeom>
              <a:avLst/>
              <a:gdLst/>
              <a:ahLst/>
              <a:cxnLst/>
              <a:rect l="l" t="t" r="r" b="b"/>
              <a:pathLst>
                <a:path w="2581276" h="2581276">
                  <a:moveTo>
                    <a:pt x="1290638" y="0"/>
                  </a:moveTo>
                  <a:cubicBezTo>
                    <a:pt x="2003438" y="0"/>
                    <a:pt x="2581276" y="577838"/>
                    <a:pt x="2581276" y="1290638"/>
                  </a:cubicBezTo>
                  <a:cubicBezTo>
                    <a:pt x="2581276" y="2003438"/>
                    <a:pt x="2003438" y="2581276"/>
                    <a:pt x="1290638" y="2581276"/>
                  </a:cubicBezTo>
                  <a:cubicBezTo>
                    <a:pt x="577838" y="2581276"/>
                    <a:pt x="0" y="2003438"/>
                    <a:pt x="0" y="1290638"/>
                  </a:cubicBezTo>
                  <a:cubicBezTo>
                    <a:pt x="0" y="577838"/>
                    <a:pt x="577838" y="0"/>
                    <a:pt x="1290638" y="0"/>
                  </a:cubicBezTo>
                  <a:close/>
                </a:path>
              </a:pathLst>
            </a:custGeom>
            <a:solidFill>
              <a:srgbClr val="194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a:ea typeface="+mn-ea"/>
                <a:cs typeface="+mn-cs"/>
              </a:endParaRPr>
            </a:p>
          </p:txBody>
        </p:sp>
        <p:sp>
          <p:nvSpPr>
            <p:cNvPr id="57" name="Freeform 6">
              <a:extLst>
                <a:ext uri="{FF2B5EF4-FFF2-40B4-BE49-F238E27FC236}">
                  <a16:creationId xmlns:a16="http://schemas.microsoft.com/office/drawing/2014/main" id="{454B7FD8-F09B-4DA9-9F8B-8A12A077412D}"/>
                </a:ext>
              </a:extLst>
            </p:cNvPr>
            <p:cNvSpPr>
              <a:spLocks noEditPoints="1"/>
            </p:cNvSpPr>
            <p:nvPr/>
          </p:nvSpPr>
          <p:spPr bwMode="gray">
            <a:xfrm>
              <a:off x="1311276" y="4093369"/>
              <a:ext cx="2184400" cy="2179638"/>
            </a:xfrm>
            <a:custGeom>
              <a:avLst/>
              <a:gdLst>
                <a:gd name="T0" fmla="*/ 490 w 1376"/>
                <a:gd name="T1" fmla="*/ 150 h 1373"/>
                <a:gd name="T2" fmla="*/ 392 w 1376"/>
                <a:gd name="T3" fmla="*/ 224 h 1373"/>
                <a:gd name="T4" fmla="*/ 295 w 1376"/>
                <a:gd name="T5" fmla="*/ 150 h 1373"/>
                <a:gd name="T6" fmla="*/ 392 w 1376"/>
                <a:gd name="T7" fmla="*/ 79 h 1373"/>
                <a:gd name="T8" fmla="*/ 1076 w 1376"/>
                <a:gd name="T9" fmla="*/ 1178 h 1373"/>
                <a:gd name="T10" fmla="*/ 979 w 1376"/>
                <a:gd name="T11" fmla="*/ 1251 h 1373"/>
                <a:gd name="T12" fmla="*/ 881 w 1376"/>
                <a:gd name="T13" fmla="*/ 1178 h 1373"/>
                <a:gd name="T14" fmla="*/ 979 w 1376"/>
                <a:gd name="T15" fmla="*/ 1107 h 1373"/>
                <a:gd name="T16" fmla="*/ 490 w 1376"/>
                <a:gd name="T17" fmla="*/ 1178 h 1373"/>
                <a:gd name="T18" fmla="*/ 392 w 1376"/>
                <a:gd name="T19" fmla="*/ 1251 h 1373"/>
                <a:gd name="T20" fmla="*/ 295 w 1376"/>
                <a:gd name="T21" fmla="*/ 1178 h 1373"/>
                <a:gd name="T22" fmla="*/ 392 w 1376"/>
                <a:gd name="T23" fmla="*/ 1107 h 1373"/>
                <a:gd name="T24" fmla="*/ 1076 w 1376"/>
                <a:gd name="T25" fmla="*/ 150 h 1373"/>
                <a:gd name="T26" fmla="*/ 979 w 1376"/>
                <a:gd name="T27" fmla="*/ 224 h 1373"/>
                <a:gd name="T28" fmla="*/ 881 w 1376"/>
                <a:gd name="T29" fmla="*/ 150 h 1373"/>
                <a:gd name="T30" fmla="*/ 979 w 1376"/>
                <a:gd name="T31" fmla="*/ 79 h 1373"/>
                <a:gd name="T32" fmla="*/ 1294 w 1376"/>
                <a:gd name="T33" fmla="*/ 963 h 1373"/>
                <a:gd name="T34" fmla="*/ 1197 w 1376"/>
                <a:gd name="T35" fmla="*/ 1036 h 1373"/>
                <a:gd name="T36" fmla="*/ 1099 w 1376"/>
                <a:gd name="T37" fmla="*/ 963 h 1373"/>
                <a:gd name="T38" fmla="*/ 1197 w 1376"/>
                <a:gd name="T39" fmla="*/ 892 h 1373"/>
                <a:gd name="T40" fmla="*/ 1294 w 1376"/>
                <a:gd name="T41" fmla="*/ 368 h 1373"/>
                <a:gd name="T42" fmla="*/ 1197 w 1376"/>
                <a:gd name="T43" fmla="*/ 442 h 1373"/>
                <a:gd name="T44" fmla="*/ 1099 w 1376"/>
                <a:gd name="T45" fmla="*/ 368 h 1373"/>
                <a:gd name="T46" fmla="*/ 1197 w 1376"/>
                <a:gd name="T47" fmla="*/ 297 h 1373"/>
                <a:gd name="T48" fmla="*/ 274 w 1376"/>
                <a:gd name="T49" fmla="*/ 963 h 1373"/>
                <a:gd name="T50" fmla="*/ 177 w 1376"/>
                <a:gd name="T51" fmla="*/ 1036 h 1373"/>
                <a:gd name="T52" fmla="*/ 79 w 1376"/>
                <a:gd name="T53" fmla="*/ 963 h 1373"/>
                <a:gd name="T54" fmla="*/ 177 w 1376"/>
                <a:gd name="T55" fmla="*/ 892 h 1373"/>
                <a:gd name="T56" fmla="*/ 1376 w 1376"/>
                <a:gd name="T57" fmla="*/ 668 h 1373"/>
                <a:gd name="T58" fmla="*/ 1279 w 1376"/>
                <a:gd name="T59" fmla="*/ 741 h 1373"/>
                <a:gd name="T60" fmla="*/ 1181 w 1376"/>
                <a:gd name="T61" fmla="*/ 668 h 1373"/>
                <a:gd name="T62" fmla="*/ 1279 w 1376"/>
                <a:gd name="T63" fmla="*/ 597 h 1373"/>
                <a:gd name="T64" fmla="*/ 195 w 1376"/>
                <a:gd name="T65" fmla="*/ 668 h 1373"/>
                <a:gd name="T66" fmla="*/ 97 w 1376"/>
                <a:gd name="T67" fmla="*/ 741 h 1373"/>
                <a:gd name="T68" fmla="*/ 0 w 1376"/>
                <a:gd name="T69" fmla="*/ 668 h 1373"/>
                <a:gd name="T70" fmla="*/ 97 w 1376"/>
                <a:gd name="T71" fmla="*/ 597 h 1373"/>
                <a:gd name="T72" fmla="*/ 274 w 1376"/>
                <a:gd name="T73" fmla="*/ 368 h 1373"/>
                <a:gd name="T74" fmla="*/ 177 w 1376"/>
                <a:gd name="T75" fmla="*/ 442 h 1373"/>
                <a:gd name="T76" fmla="*/ 79 w 1376"/>
                <a:gd name="T77" fmla="*/ 368 h 1373"/>
                <a:gd name="T78" fmla="*/ 177 w 1376"/>
                <a:gd name="T79" fmla="*/ 297 h 1373"/>
                <a:gd name="T80" fmla="*/ 783 w 1376"/>
                <a:gd name="T81" fmla="*/ 1259 h 1373"/>
                <a:gd name="T82" fmla="*/ 686 w 1376"/>
                <a:gd name="T83" fmla="*/ 1332 h 1373"/>
                <a:gd name="T84" fmla="*/ 588 w 1376"/>
                <a:gd name="T85" fmla="*/ 1259 h 1373"/>
                <a:gd name="T86" fmla="*/ 686 w 1376"/>
                <a:gd name="T87" fmla="*/ 1188 h 1373"/>
                <a:gd name="T88" fmla="*/ 783 w 1376"/>
                <a:gd name="T89" fmla="*/ 71 h 1373"/>
                <a:gd name="T90" fmla="*/ 686 w 1376"/>
                <a:gd name="T91" fmla="*/ 145 h 1373"/>
                <a:gd name="T92" fmla="*/ 588 w 1376"/>
                <a:gd name="T93" fmla="*/ 71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6" h="1373">
                  <a:moveTo>
                    <a:pt x="392" y="79"/>
                  </a:moveTo>
                  <a:lnTo>
                    <a:pt x="417" y="148"/>
                  </a:lnTo>
                  <a:lnTo>
                    <a:pt x="490" y="150"/>
                  </a:lnTo>
                  <a:lnTo>
                    <a:pt x="432" y="195"/>
                  </a:lnTo>
                  <a:lnTo>
                    <a:pt x="452" y="265"/>
                  </a:lnTo>
                  <a:lnTo>
                    <a:pt x="392" y="224"/>
                  </a:lnTo>
                  <a:lnTo>
                    <a:pt x="332" y="265"/>
                  </a:lnTo>
                  <a:lnTo>
                    <a:pt x="352" y="195"/>
                  </a:lnTo>
                  <a:lnTo>
                    <a:pt x="295" y="150"/>
                  </a:lnTo>
                  <a:lnTo>
                    <a:pt x="367" y="148"/>
                  </a:lnTo>
                  <a:lnTo>
                    <a:pt x="392" y="79"/>
                  </a:lnTo>
                  <a:lnTo>
                    <a:pt x="392" y="79"/>
                  </a:lnTo>
                  <a:close/>
                  <a:moveTo>
                    <a:pt x="979" y="1107"/>
                  </a:moveTo>
                  <a:lnTo>
                    <a:pt x="1003" y="1176"/>
                  </a:lnTo>
                  <a:lnTo>
                    <a:pt x="1076" y="1178"/>
                  </a:lnTo>
                  <a:lnTo>
                    <a:pt x="1019" y="1222"/>
                  </a:lnTo>
                  <a:lnTo>
                    <a:pt x="1039" y="1292"/>
                  </a:lnTo>
                  <a:lnTo>
                    <a:pt x="979" y="1251"/>
                  </a:lnTo>
                  <a:lnTo>
                    <a:pt x="919" y="1292"/>
                  </a:lnTo>
                  <a:lnTo>
                    <a:pt x="939" y="1222"/>
                  </a:lnTo>
                  <a:lnTo>
                    <a:pt x="881" y="1178"/>
                  </a:lnTo>
                  <a:lnTo>
                    <a:pt x="954" y="1176"/>
                  </a:lnTo>
                  <a:lnTo>
                    <a:pt x="979" y="1107"/>
                  </a:lnTo>
                  <a:lnTo>
                    <a:pt x="979" y="1107"/>
                  </a:lnTo>
                  <a:close/>
                  <a:moveTo>
                    <a:pt x="392" y="1107"/>
                  </a:moveTo>
                  <a:lnTo>
                    <a:pt x="417" y="1176"/>
                  </a:lnTo>
                  <a:lnTo>
                    <a:pt x="490" y="1178"/>
                  </a:lnTo>
                  <a:lnTo>
                    <a:pt x="432" y="1222"/>
                  </a:lnTo>
                  <a:lnTo>
                    <a:pt x="452" y="1292"/>
                  </a:lnTo>
                  <a:lnTo>
                    <a:pt x="392" y="1251"/>
                  </a:lnTo>
                  <a:lnTo>
                    <a:pt x="332" y="1292"/>
                  </a:lnTo>
                  <a:lnTo>
                    <a:pt x="352" y="1222"/>
                  </a:lnTo>
                  <a:lnTo>
                    <a:pt x="295" y="1178"/>
                  </a:lnTo>
                  <a:lnTo>
                    <a:pt x="367" y="1176"/>
                  </a:lnTo>
                  <a:lnTo>
                    <a:pt x="392" y="1107"/>
                  </a:lnTo>
                  <a:lnTo>
                    <a:pt x="392" y="1107"/>
                  </a:lnTo>
                  <a:close/>
                  <a:moveTo>
                    <a:pt x="979" y="79"/>
                  </a:moveTo>
                  <a:lnTo>
                    <a:pt x="1003" y="148"/>
                  </a:lnTo>
                  <a:lnTo>
                    <a:pt x="1076" y="150"/>
                  </a:lnTo>
                  <a:lnTo>
                    <a:pt x="1019" y="195"/>
                  </a:lnTo>
                  <a:lnTo>
                    <a:pt x="1039" y="265"/>
                  </a:lnTo>
                  <a:lnTo>
                    <a:pt x="979" y="224"/>
                  </a:lnTo>
                  <a:lnTo>
                    <a:pt x="919" y="265"/>
                  </a:lnTo>
                  <a:lnTo>
                    <a:pt x="939" y="195"/>
                  </a:lnTo>
                  <a:lnTo>
                    <a:pt x="881" y="150"/>
                  </a:lnTo>
                  <a:lnTo>
                    <a:pt x="954" y="148"/>
                  </a:lnTo>
                  <a:lnTo>
                    <a:pt x="979" y="79"/>
                  </a:lnTo>
                  <a:lnTo>
                    <a:pt x="979" y="79"/>
                  </a:lnTo>
                  <a:close/>
                  <a:moveTo>
                    <a:pt x="1197" y="892"/>
                  </a:moveTo>
                  <a:lnTo>
                    <a:pt x="1221" y="960"/>
                  </a:lnTo>
                  <a:lnTo>
                    <a:pt x="1294" y="963"/>
                  </a:lnTo>
                  <a:lnTo>
                    <a:pt x="1237" y="1007"/>
                  </a:lnTo>
                  <a:lnTo>
                    <a:pt x="1257" y="1077"/>
                  </a:lnTo>
                  <a:lnTo>
                    <a:pt x="1197" y="1036"/>
                  </a:lnTo>
                  <a:lnTo>
                    <a:pt x="1136" y="1077"/>
                  </a:lnTo>
                  <a:lnTo>
                    <a:pt x="1157" y="1007"/>
                  </a:lnTo>
                  <a:lnTo>
                    <a:pt x="1099" y="963"/>
                  </a:lnTo>
                  <a:lnTo>
                    <a:pt x="1172" y="960"/>
                  </a:lnTo>
                  <a:lnTo>
                    <a:pt x="1197" y="892"/>
                  </a:lnTo>
                  <a:lnTo>
                    <a:pt x="1197" y="892"/>
                  </a:lnTo>
                  <a:close/>
                  <a:moveTo>
                    <a:pt x="1197" y="297"/>
                  </a:moveTo>
                  <a:lnTo>
                    <a:pt x="1221" y="366"/>
                  </a:lnTo>
                  <a:lnTo>
                    <a:pt x="1294" y="368"/>
                  </a:lnTo>
                  <a:lnTo>
                    <a:pt x="1237" y="413"/>
                  </a:lnTo>
                  <a:lnTo>
                    <a:pt x="1257" y="483"/>
                  </a:lnTo>
                  <a:lnTo>
                    <a:pt x="1197" y="442"/>
                  </a:lnTo>
                  <a:lnTo>
                    <a:pt x="1136" y="483"/>
                  </a:lnTo>
                  <a:lnTo>
                    <a:pt x="1157" y="413"/>
                  </a:lnTo>
                  <a:lnTo>
                    <a:pt x="1099" y="368"/>
                  </a:lnTo>
                  <a:lnTo>
                    <a:pt x="1172" y="366"/>
                  </a:lnTo>
                  <a:lnTo>
                    <a:pt x="1197" y="297"/>
                  </a:lnTo>
                  <a:lnTo>
                    <a:pt x="1197" y="297"/>
                  </a:lnTo>
                  <a:close/>
                  <a:moveTo>
                    <a:pt x="177" y="892"/>
                  </a:moveTo>
                  <a:lnTo>
                    <a:pt x="201" y="960"/>
                  </a:lnTo>
                  <a:lnTo>
                    <a:pt x="274" y="963"/>
                  </a:lnTo>
                  <a:lnTo>
                    <a:pt x="217" y="1007"/>
                  </a:lnTo>
                  <a:lnTo>
                    <a:pt x="237" y="1077"/>
                  </a:lnTo>
                  <a:lnTo>
                    <a:pt x="177" y="1036"/>
                  </a:lnTo>
                  <a:lnTo>
                    <a:pt x="116" y="1077"/>
                  </a:lnTo>
                  <a:lnTo>
                    <a:pt x="137" y="1007"/>
                  </a:lnTo>
                  <a:lnTo>
                    <a:pt x="79" y="963"/>
                  </a:lnTo>
                  <a:lnTo>
                    <a:pt x="152" y="960"/>
                  </a:lnTo>
                  <a:lnTo>
                    <a:pt x="177" y="892"/>
                  </a:lnTo>
                  <a:lnTo>
                    <a:pt x="177" y="892"/>
                  </a:lnTo>
                  <a:close/>
                  <a:moveTo>
                    <a:pt x="1279" y="597"/>
                  </a:moveTo>
                  <a:lnTo>
                    <a:pt x="1303" y="666"/>
                  </a:lnTo>
                  <a:lnTo>
                    <a:pt x="1376" y="668"/>
                  </a:lnTo>
                  <a:lnTo>
                    <a:pt x="1319" y="712"/>
                  </a:lnTo>
                  <a:lnTo>
                    <a:pt x="1339" y="782"/>
                  </a:lnTo>
                  <a:lnTo>
                    <a:pt x="1279" y="741"/>
                  </a:lnTo>
                  <a:lnTo>
                    <a:pt x="1218" y="782"/>
                  </a:lnTo>
                  <a:lnTo>
                    <a:pt x="1239" y="712"/>
                  </a:lnTo>
                  <a:lnTo>
                    <a:pt x="1181" y="668"/>
                  </a:lnTo>
                  <a:lnTo>
                    <a:pt x="1254" y="666"/>
                  </a:lnTo>
                  <a:lnTo>
                    <a:pt x="1279" y="597"/>
                  </a:lnTo>
                  <a:lnTo>
                    <a:pt x="1279" y="597"/>
                  </a:lnTo>
                  <a:close/>
                  <a:moveTo>
                    <a:pt x="97" y="597"/>
                  </a:moveTo>
                  <a:lnTo>
                    <a:pt x="122" y="666"/>
                  </a:lnTo>
                  <a:lnTo>
                    <a:pt x="195" y="668"/>
                  </a:lnTo>
                  <a:lnTo>
                    <a:pt x="137" y="712"/>
                  </a:lnTo>
                  <a:lnTo>
                    <a:pt x="158" y="782"/>
                  </a:lnTo>
                  <a:lnTo>
                    <a:pt x="97" y="741"/>
                  </a:lnTo>
                  <a:lnTo>
                    <a:pt x="37" y="782"/>
                  </a:lnTo>
                  <a:lnTo>
                    <a:pt x="57" y="712"/>
                  </a:lnTo>
                  <a:lnTo>
                    <a:pt x="0" y="668"/>
                  </a:lnTo>
                  <a:lnTo>
                    <a:pt x="73" y="666"/>
                  </a:lnTo>
                  <a:lnTo>
                    <a:pt x="97" y="597"/>
                  </a:lnTo>
                  <a:lnTo>
                    <a:pt x="97" y="597"/>
                  </a:lnTo>
                  <a:close/>
                  <a:moveTo>
                    <a:pt x="177" y="297"/>
                  </a:moveTo>
                  <a:lnTo>
                    <a:pt x="201" y="366"/>
                  </a:lnTo>
                  <a:lnTo>
                    <a:pt x="274" y="368"/>
                  </a:lnTo>
                  <a:lnTo>
                    <a:pt x="217" y="413"/>
                  </a:lnTo>
                  <a:lnTo>
                    <a:pt x="237" y="483"/>
                  </a:lnTo>
                  <a:lnTo>
                    <a:pt x="177" y="442"/>
                  </a:lnTo>
                  <a:lnTo>
                    <a:pt x="116" y="483"/>
                  </a:lnTo>
                  <a:lnTo>
                    <a:pt x="137" y="413"/>
                  </a:lnTo>
                  <a:lnTo>
                    <a:pt x="79" y="368"/>
                  </a:lnTo>
                  <a:lnTo>
                    <a:pt x="152" y="366"/>
                  </a:lnTo>
                  <a:lnTo>
                    <a:pt x="177" y="297"/>
                  </a:lnTo>
                  <a:lnTo>
                    <a:pt x="177" y="297"/>
                  </a:lnTo>
                  <a:close/>
                  <a:moveTo>
                    <a:pt x="686" y="1188"/>
                  </a:moveTo>
                  <a:lnTo>
                    <a:pt x="710" y="1256"/>
                  </a:lnTo>
                  <a:lnTo>
                    <a:pt x="783" y="1259"/>
                  </a:lnTo>
                  <a:lnTo>
                    <a:pt x="725" y="1303"/>
                  </a:lnTo>
                  <a:lnTo>
                    <a:pt x="746" y="1373"/>
                  </a:lnTo>
                  <a:lnTo>
                    <a:pt x="686" y="1332"/>
                  </a:lnTo>
                  <a:lnTo>
                    <a:pt x="625" y="1373"/>
                  </a:lnTo>
                  <a:lnTo>
                    <a:pt x="646" y="1303"/>
                  </a:lnTo>
                  <a:lnTo>
                    <a:pt x="588" y="1259"/>
                  </a:lnTo>
                  <a:lnTo>
                    <a:pt x="661" y="1256"/>
                  </a:lnTo>
                  <a:lnTo>
                    <a:pt x="686" y="1188"/>
                  </a:lnTo>
                  <a:lnTo>
                    <a:pt x="686" y="1188"/>
                  </a:lnTo>
                  <a:close/>
                  <a:moveTo>
                    <a:pt x="686" y="0"/>
                  </a:moveTo>
                  <a:lnTo>
                    <a:pt x="710" y="69"/>
                  </a:lnTo>
                  <a:lnTo>
                    <a:pt x="783" y="71"/>
                  </a:lnTo>
                  <a:lnTo>
                    <a:pt x="725" y="116"/>
                  </a:lnTo>
                  <a:lnTo>
                    <a:pt x="746" y="186"/>
                  </a:lnTo>
                  <a:lnTo>
                    <a:pt x="686" y="145"/>
                  </a:lnTo>
                  <a:lnTo>
                    <a:pt x="625" y="186"/>
                  </a:lnTo>
                  <a:lnTo>
                    <a:pt x="646" y="116"/>
                  </a:lnTo>
                  <a:lnTo>
                    <a:pt x="588" y="71"/>
                  </a:lnTo>
                  <a:lnTo>
                    <a:pt x="661" y="69"/>
                  </a:lnTo>
                  <a:lnTo>
                    <a:pt x="686" y="0"/>
                  </a:lnTo>
                  <a:close/>
                </a:path>
              </a:pathLst>
            </a:custGeom>
            <a:solidFill>
              <a:srgbClr val="FFC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a:ea typeface="+mn-ea"/>
                <a:cs typeface="+mn-cs"/>
              </a:endParaRPr>
            </a:p>
          </p:txBody>
        </p:sp>
      </p:grpSp>
      <p:cxnSp>
        <p:nvCxnSpPr>
          <p:cNvPr id="60" name="Straight Connector 59">
            <a:extLst>
              <a:ext uri="{FF2B5EF4-FFF2-40B4-BE49-F238E27FC236}">
                <a16:creationId xmlns:a16="http://schemas.microsoft.com/office/drawing/2014/main" id="{1C6E61DC-0E10-4514-B4F2-29D93915372B}"/>
              </a:ext>
            </a:extLst>
          </p:cNvPr>
          <p:cNvCxnSpPr/>
          <p:nvPr>
            <p:custDataLst>
              <p:tags r:id="rId2"/>
            </p:custDataLst>
          </p:nvPr>
        </p:nvCxnSpPr>
        <p:spPr bwMode="auto">
          <a:xfrm>
            <a:off x="4945064" y="5046663"/>
            <a:ext cx="3270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6EA9E256-4EE1-4B4D-A215-CF04780BB17B}"/>
              </a:ext>
            </a:extLst>
          </p:cNvPr>
          <p:cNvCxnSpPr/>
          <p:nvPr>
            <p:custDataLst>
              <p:tags r:id="rId3"/>
            </p:custDataLst>
          </p:nvPr>
        </p:nvCxnSpPr>
        <p:spPr bwMode="gray">
          <a:xfrm>
            <a:off x="5681663" y="5013325"/>
            <a:ext cx="3254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E0230801-282E-43BB-854A-872A5CA2E0B9}"/>
              </a:ext>
            </a:extLst>
          </p:cNvPr>
          <p:cNvCxnSpPr/>
          <p:nvPr>
            <p:custDataLst>
              <p:tags r:id="rId4"/>
            </p:custDataLst>
          </p:nvPr>
        </p:nvCxnSpPr>
        <p:spPr bwMode="gray">
          <a:xfrm>
            <a:off x="6416676" y="4702175"/>
            <a:ext cx="3270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D05D72B1-7E13-49AA-8291-1A698C77BB5B}"/>
              </a:ext>
            </a:extLst>
          </p:cNvPr>
          <p:cNvCxnSpPr/>
          <p:nvPr>
            <p:custDataLst>
              <p:tags r:id="rId5"/>
            </p:custDataLst>
          </p:nvPr>
        </p:nvCxnSpPr>
        <p:spPr bwMode="gray">
          <a:xfrm>
            <a:off x="7153276" y="4633913"/>
            <a:ext cx="3270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CC11C8DA-3B9B-43F1-B2F0-0DA0E6BA917F}"/>
              </a:ext>
            </a:extLst>
          </p:cNvPr>
          <p:cNvCxnSpPr/>
          <p:nvPr>
            <p:custDataLst>
              <p:tags r:id="rId6"/>
            </p:custDataLst>
          </p:nvPr>
        </p:nvCxnSpPr>
        <p:spPr bwMode="auto">
          <a:xfrm>
            <a:off x="7889876" y="4341813"/>
            <a:ext cx="3270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EEE06ABD-7B92-417F-A1E0-9D75A54F316F}"/>
              </a:ext>
            </a:extLst>
          </p:cNvPr>
          <p:cNvCxnSpPr/>
          <p:nvPr>
            <p:custDataLst>
              <p:tags r:id="rId7"/>
            </p:custDataLst>
          </p:nvPr>
        </p:nvCxnSpPr>
        <p:spPr bwMode="gray">
          <a:xfrm>
            <a:off x="8626476" y="3170238"/>
            <a:ext cx="3270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FC29E5F9-855F-4051-8C14-BD0097536B4A}"/>
              </a:ext>
            </a:extLst>
          </p:cNvPr>
          <p:cNvCxnSpPr/>
          <p:nvPr>
            <p:custDataLst>
              <p:tags r:id="rId8"/>
            </p:custDataLst>
          </p:nvPr>
        </p:nvCxnSpPr>
        <p:spPr bwMode="gray">
          <a:xfrm>
            <a:off x="9363075" y="3273425"/>
            <a:ext cx="3254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BEE1ECBA-8FCF-458D-A14B-0FC545A106CD}"/>
              </a:ext>
            </a:extLst>
          </p:cNvPr>
          <p:cNvCxnSpPr/>
          <p:nvPr>
            <p:custDataLst>
              <p:tags r:id="rId9"/>
            </p:custDataLst>
          </p:nvPr>
        </p:nvCxnSpPr>
        <p:spPr bwMode="gray">
          <a:xfrm>
            <a:off x="10098089" y="3273425"/>
            <a:ext cx="3270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342BC93A-1E38-4040-A0B1-637D2142229A}"/>
              </a:ext>
            </a:extLst>
          </p:cNvPr>
          <p:cNvCxnSpPr/>
          <p:nvPr>
            <p:custDataLst>
              <p:tags r:id="rId10"/>
            </p:custDataLst>
          </p:nvPr>
        </p:nvCxnSpPr>
        <p:spPr bwMode="gray">
          <a:xfrm>
            <a:off x="10834689" y="3462338"/>
            <a:ext cx="3270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5" name="Chart 14">
            <a:extLst>
              <a:ext uri="{FF2B5EF4-FFF2-40B4-BE49-F238E27FC236}">
                <a16:creationId xmlns:a16="http://schemas.microsoft.com/office/drawing/2014/main" id="{B253C08B-FA03-3568-A9B7-E3D46A301144}"/>
              </a:ext>
            </a:extLst>
          </p:cNvPr>
          <p:cNvGraphicFramePr/>
          <p:nvPr>
            <p:custDataLst>
              <p:tags r:id="rId11"/>
            </p:custDataLst>
            <p:extLst>
              <p:ext uri="{D42A27DB-BD31-4B8C-83A1-F6EECF244321}">
                <p14:modId xmlns:p14="http://schemas.microsoft.com/office/powerpoint/2010/main" val="1683511662"/>
              </p:ext>
            </p:extLst>
          </p:nvPr>
        </p:nvGraphicFramePr>
        <p:xfrm>
          <a:off x="4289425" y="3087688"/>
          <a:ext cx="7527925" cy="2300287"/>
        </p:xfrm>
        <a:graphic>
          <a:graphicData uri="http://schemas.openxmlformats.org/drawingml/2006/chart">
            <c:chart xmlns:c="http://schemas.openxmlformats.org/drawingml/2006/chart" xmlns:r="http://schemas.openxmlformats.org/officeDocument/2006/relationships" r:id="rId36"/>
          </a:graphicData>
        </a:graphic>
      </p:graphicFrame>
      <p:sp>
        <p:nvSpPr>
          <p:cNvPr id="73" name="BodyText">
            <a:extLst>
              <a:ext uri="{FF2B5EF4-FFF2-40B4-BE49-F238E27FC236}">
                <a16:creationId xmlns:a16="http://schemas.microsoft.com/office/drawing/2014/main" id="{183834DD-81FC-444D-9DF2-98B2A57458AA}"/>
              </a:ext>
            </a:extLst>
          </p:cNvPr>
          <p:cNvSpPr>
            <a:spLocks noGrp="1"/>
          </p:cNvSpPr>
          <p:nvPr>
            <p:custDataLst>
              <p:tags r:id="rId12"/>
            </p:custDataLst>
          </p:nvPr>
        </p:nvSpPr>
        <p:spPr bwMode="gray">
          <a:xfrm>
            <a:off x="4513263" y="5364163"/>
            <a:ext cx="454025" cy="638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defRPr/>
            </a:pPr>
            <a:fld id="{E693A8F9-FA79-4A6C-9DD7-79EF20743E5C}" type="datetime'C''r''''''''e''''d''i''t'' ''''r''isk ''&#10;''''S''TD'''''">
              <a:rPr lang="it-IT" altLang="en-US" smtClean="0">
                <a:solidFill>
                  <a:srgbClr val="000000"/>
                </a:solidFill>
              </a:rPr>
              <a:pPr marL="0" lvl="0" indent="0" algn="ctr">
                <a:spcBef>
                  <a:spcPct val="0"/>
                </a:spcBef>
                <a:spcAft>
                  <a:spcPct val="0"/>
                </a:spcAft>
                <a:buNone/>
                <a:defRPr/>
              </a:pPr>
              <a:t>Credit risk 
STD</a:t>
            </a:fld>
            <a:endParaRPr kumimoji="0" lang="it-IT" b="0" i="0" strike="noStrike" kern="0" cap="none" spc="0" normalizeH="0" baseline="0" noProof="0">
              <a:ln>
                <a:noFill/>
              </a:ln>
              <a:solidFill>
                <a:srgbClr val="000000"/>
              </a:solidFill>
              <a:effectLst/>
              <a:uLnTx/>
              <a:uFillTx/>
            </a:endParaRPr>
          </a:p>
        </p:txBody>
      </p:sp>
      <p:sp>
        <p:nvSpPr>
          <p:cNvPr id="72" name="BodyText">
            <a:extLst>
              <a:ext uri="{FF2B5EF4-FFF2-40B4-BE49-F238E27FC236}">
                <a16:creationId xmlns:a16="http://schemas.microsoft.com/office/drawing/2014/main" id="{0021B6BD-B9C5-4942-9989-2073F32EDC34}"/>
              </a:ext>
            </a:extLst>
          </p:cNvPr>
          <p:cNvSpPr>
            <a:spLocks noGrp="1"/>
          </p:cNvSpPr>
          <p:nvPr>
            <p:custDataLst>
              <p:tags r:id="rId13"/>
            </p:custDataLst>
          </p:nvPr>
        </p:nvSpPr>
        <p:spPr bwMode="gray">
          <a:xfrm>
            <a:off x="5249863" y="5364163"/>
            <a:ext cx="454025" cy="638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defRPr/>
            </a:pPr>
            <a:fld id="{23A57190-5AE9-4B12-AFB3-7A23F9C60D6C}" type="datetime'Cr''''ed''''it'''''''' ''''ri''sk ''''&#10;''''''''IR''''''B'''''">
              <a:rPr lang="it-IT" altLang="en-US" smtClean="0">
                <a:solidFill>
                  <a:srgbClr val="000000"/>
                </a:solidFill>
              </a:rPr>
              <a:pPr marL="0" lvl="0" indent="0" algn="ctr">
                <a:spcBef>
                  <a:spcPct val="0"/>
                </a:spcBef>
                <a:spcAft>
                  <a:spcPct val="0"/>
                </a:spcAft>
                <a:buNone/>
                <a:defRPr/>
              </a:pPr>
              <a:t>Credit risk 
IRB</a:t>
            </a:fld>
            <a:endParaRPr kumimoji="0" lang="it-IT" b="0" i="0" strike="noStrike" kern="0" cap="none" spc="0" normalizeH="0" baseline="0" noProof="0">
              <a:ln>
                <a:noFill/>
              </a:ln>
              <a:solidFill>
                <a:srgbClr val="000000"/>
              </a:solidFill>
              <a:effectLst/>
              <a:uLnTx/>
              <a:uFillTx/>
            </a:endParaRPr>
          </a:p>
        </p:txBody>
      </p:sp>
      <p:sp>
        <p:nvSpPr>
          <p:cNvPr id="71" name="BodyText">
            <a:extLst>
              <a:ext uri="{FF2B5EF4-FFF2-40B4-BE49-F238E27FC236}">
                <a16:creationId xmlns:a16="http://schemas.microsoft.com/office/drawing/2014/main" id="{169CFE7F-302D-4E46-8B05-B1B061310FEC}"/>
              </a:ext>
            </a:extLst>
          </p:cNvPr>
          <p:cNvSpPr>
            <a:spLocks noGrp="1"/>
          </p:cNvSpPr>
          <p:nvPr>
            <p:custDataLst>
              <p:tags r:id="rId14"/>
            </p:custDataLst>
          </p:nvPr>
        </p:nvSpPr>
        <p:spPr bwMode="gray">
          <a:xfrm>
            <a:off x="5940425" y="5364163"/>
            <a:ext cx="542925"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defRPr/>
            </a:pPr>
            <a:fld id="{55AB82FE-4381-4E76-BEBB-3E4A609E9C8E}" type="datetime'M''''''''a''''''''''''''rk''''''''''''''''et ''''ris''k'''">
              <a:rPr lang="it-IT" altLang="en-US" smtClean="0">
                <a:solidFill>
                  <a:srgbClr val="000000"/>
                </a:solidFill>
              </a:rPr>
              <a:pPr marL="0" lvl="0" indent="0" algn="ctr">
                <a:spcBef>
                  <a:spcPct val="0"/>
                </a:spcBef>
                <a:spcAft>
                  <a:spcPct val="0"/>
                </a:spcAft>
                <a:buNone/>
                <a:defRPr/>
              </a:pPr>
              <a:t>Market risk</a:t>
            </a:fld>
            <a:endParaRPr kumimoji="0" lang="it-IT" b="0" i="0" strike="noStrike" kern="0" cap="none" spc="0" normalizeH="0" baseline="0" noProof="0">
              <a:ln>
                <a:noFill/>
              </a:ln>
              <a:solidFill>
                <a:srgbClr val="000000"/>
              </a:solidFill>
              <a:effectLst/>
              <a:uLnTx/>
              <a:uFillTx/>
            </a:endParaRPr>
          </a:p>
        </p:txBody>
      </p:sp>
      <p:sp>
        <p:nvSpPr>
          <p:cNvPr id="74" name="BodyText">
            <a:extLst>
              <a:ext uri="{FF2B5EF4-FFF2-40B4-BE49-F238E27FC236}">
                <a16:creationId xmlns:a16="http://schemas.microsoft.com/office/drawing/2014/main" id="{05CF635B-96E7-4880-9AD9-8E3A8A8E3853}"/>
              </a:ext>
            </a:extLst>
          </p:cNvPr>
          <p:cNvSpPr>
            <a:spLocks noGrp="1"/>
          </p:cNvSpPr>
          <p:nvPr>
            <p:custDataLst>
              <p:tags r:id="rId15"/>
            </p:custDataLst>
          </p:nvPr>
        </p:nvSpPr>
        <p:spPr bwMode="gray">
          <a:xfrm>
            <a:off x="6792913" y="5364163"/>
            <a:ext cx="3127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defRPr/>
            </a:pPr>
            <a:fld id="{D217D55E-CBA9-4DCD-94EE-6326D92FEE5D}" type="datetime'''''''''''C''V''''''''''''''''''''''''''A'''''''''''''''''''''">
              <a:rPr lang="it-IT" altLang="en-US" smtClean="0">
                <a:solidFill>
                  <a:srgbClr val="000000"/>
                </a:solidFill>
              </a:rPr>
              <a:pPr marL="0" lvl="0" indent="0" algn="ctr">
                <a:spcBef>
                  <a:spcPct val="0"/>
                </a:spcBef>
                <a:spcAft>
                  <a:spcPct val="0"/>
                </a:spcAft>
                <a:buNone/>
                <a:defRPr/>
              </a:pPr>
              <a:t>CVA</a:t>
            </a:fld>
            <a:endParaRPr kumimoji="0" lang="it-IT" b="0" i="0" strike="noStrike" kern="0" cap="none" spc="0" normalizeH="0" baseline="0" noProof="0">
              <a:ln>
                <a:noFill/>
              </a:ln>
              <a:solidFill>
                <a:srgbClr val="000000"/>
              </a:solidFill>
              <a:effectLst/>
              <a:uLnTx/>
              <a:uFillTx/>
            </a:endParaRPr>
          </a:p>
        </p:txBody>
      </p:sp>
      <p:sp>
        <p:nvSpPr>
          <p:cNvPr id="76" name="BodyText">
            <a:extLst>
              <a:ext uri="{FF2B5EF4-FFF2-40B4-BE49-F238E27FC236}">
                <a16:creationId xmlns:a16="http://schemas.microsoft.com/office/drawing/2014/main" id="{E6761895-3AA5-4509-A337-68CB0C415C2E}"/>
              </a:ext>
            </a:extLst>
          </p:cNvPr>
          <p:cNvSpPr>
            <a:spLocks noGrp="1"/>
          </p:cNvSpPr>
          <p:nvPr>
            <p:custDataLst>
              <p:tags r:id="rId16"/>
            </p:custDataLst>
          </p:nvPr>
        </p:nvSpPr>
        <p:spPr bwMode="gray">
          <a:xfrm>
            <a:off x="7426325" y="5364163"/>
            <a:ext cx="5175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defRPr/>
            </a:pPr>
            <a:fld id="{C76D1145-8AC3-4C64-AC84-2EDC674B97E7}" type="datetime'''O''''''''''''''p r''''''i''''''''''''s''k'">
              <a:rPr lang="it-IT" altLang="en-US" smtClean="0">
                <a:solidFill>
                  <a:srgbClr val="000000"/>
                </a:solidFill>
              </a:rPr>
              <a:pPr marL="0" lvl="0" indent="0" algn="ctr">
                <a:spcBef>
                  <a:spcPct val="0"/>
                </a:spcBef>
                <a:spcAft>
                  <a:spcPct val="0"/>
                </a:spcAft>
                <a:buNone/>
                <a:defRPr/>
              </a:pPr>
              <a:t>Op risk</a:t>
            </a:fld>
            <a:endParaRPr kumimoji="0" lang="it-IT" b="0" i="0" strike="noStrike" kern="0" cap="none" spc="0" normalizeH="0" baseline="0" noProof="0">
              <a:ln>
                <a:noFill/>
              </a:ln>
              <a:solidFill>
                <a:srgbClr val="000000"/>
              </a:solidFill>
              <a:effectLst/>
              <a:uLnTx/>
              <a:uFillTx/>
            </a:endParaRPr>
          </a:p>
        </p:txBody>
      </p:sp>
      <p:sp>
        <p:nvSpPr>
          <p:cNvPr id="75" name="BodyText">
            <a:extLst>
              <a:ext uri="{FF2B5EF4-FFF2-40B4-BE49-F238E27FC236}">
                <a16:creationId xmlns:a16="http://schemas.microsoft.com/office/drawing/2014/main" id="{DD62BDC4-29EC-4C79-9D4E-64B8E712C5A7}"/>
              </a:ext>
            </a:extLst>
          </p:cNvPr>
          <p:cNvSpPr>
            <a:spLocks noGrp="1"/>
          </p:cNvSpPr>
          <p:nvPr>
            <p:custDataLst>
              <p:tags r:id="rId17"/>
            </p:custDataLst>
          </p:nvPr>
        </p:nvSpPr>
        <p:spPr bwMode="gray">
          <a:xfrm>
            <a:off x="8156575" y="5364163"/>
            <a:ext cx="531813"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defRPr/>
            </a:pPr>
            <a:fld id="{5692B1EF-9F39-4DD7-A369-0710F9DDD312}" type="datetime'''''''Ou''''''t''''''''put'' &#10;''''''''''''f''''lo''''o''r'''''">
              <a:rPr lang="it-IT" altLang="en-US" smtClean="0">
                <a:solidFill>
                  <a:srgbClr val="000000"/>
                </a:solidFill>
              </a:rPr>
              <a:pPr marL="0" lvl="0" indent="0" algn="ctr">
                <a:spcBef>
                  <a:spcPct val="0"/>
                </a:spcBef>
                <a:spcAft>
                  <a:spcPct val="0"/>
                </a:spcAft>
                <a:buNone/>
                <a:defRPr/>
              </a:pPr>
              <a:t>Output 
floor</a:t>
            </a:fld>
            <a:endParaRPr kumimoji="0" lang="it-IT" b="0" i="0" strike="noStrike" kern="0" cap="none" spc="0" normalizeH="0" baseline="0" noProof="0">
              <a:ln>
                <a:noFill/>
              </a:ln>
              <a:solidFill>
                <a:srgbClr val="000000"/>
              </a:solidFill>
              <a:effectLst/>
              <a:uLnTx/>
              <a:uFillTx/>
            </a:endParaRPr>
          </a:p>
        </p:txBody>
      </p:sp>
      <p:sp>
        <p:nvSpPr>
          <p:cNvPr id="77" name="BodyText">
            <a:extLst>
              <a:ext uri="{FF2B5EF4-FFF2-40B4-BE49-F238E27FC236}">
                <a16:creationId xmlns:a16="http://schemas.microsoft.com/office/drawing/2014/main" id="{642AFCD4-2470-45AA-97EE-4C3FFE37090C}"/>
              </a:ext>
            </a:extLst>
          </p:cNvPr>
          <p:cNvSpPr>
            <a:spLocks noGrp="1"/>
          </p:cNvSpPr>
          <p:nvPr>
            <p:custDataLst>
              <p:tags r:id="rId18"/>
            </p:custDataLst>
          </p:nvPr>
        </p:nvSpPr>
        <p:spPr bwMode="gray">
          <a:xfrm>
            <a:off x="8702675" y="5364163"/>
            <a:ext cx="912813"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defRPr/>
            </a:pPr>
            <a:fld id="{69880767-5E71-435C-BB2D-6EC8EB71FA23}" type="datetime'Othe''''''''''''r'' ''&#10;''ad''j''''''''s''ut''''''''me''nts'''">
              <a:rPr lang="it-IT" altLang="en-US" smtClean="0">
                <a:solidFill>
                  <a:srgbClr val="000000"/>
                </a:solidFill>
              </a:rPr>
              <a:pPr marL="0" lvl="0" indent="0" algn="ctr">
                <a:spcBef>
                  <a:spcPct val="0"/>
                </a:spcBef>
                <a:spcAft>
                  <a:spcPct val="0"/>
                </a:spcAft>
                <a:buNone/>
                <a:defRPr/>
              </a:pPr>
              <a:t>Other 
adjsutments</a:t>
            </a:fld>
            <a:endParaRPr kumimoji="0" lang="it-IT" b="0" i="0" strike="noStrike" kern="0" cap="none" spc="0" normalizeH="0" baseline="0" noProof="0">
              <a:ln>
                <a:noFill/>
              </a:ln>
              <a:solidFill>
                <a:srgbClr val="000000"/>
              </a:solidFill>
              <a:effectLst/>
              <a:uLnTx/>
              <a:uFillTx/>
            </a:endParaRPr>
          </a:p>
        </p:txBody>
      </p:sp>
      <p:sp>
        <p:nvSpPr>
          <p:cNvPr id="78" name="BodyText">
            <a:extLst>
              <a:ext uri="{FF2B5EF4-FFF2-40B4-BE49-F238E27FC236}">
                <a16:creationId xmlns:a16="http://schemas.microsoft.com/office/drawing/2014/main" id="{9AB20CB8-15A1-4AB2-8162-EF4E536A361F}"/>
              </a:ext>
            </a:extLst>
          </p:cNvPr>
          <p:cNvSpPr>
            <a:spLocks noGrp="1"/>
          </p:cNvSpPr>
          <p:nvPr>
            <p:custDataLst>
              <p:tags r:id="rId19"/>
            </p:custDataLst>
          </p:nvPr>
        </p:nvSpPr>
        <p:spPr bwMode="gray">
          <a:xfrm>
            <a:off x="9667875" y="5364163"/>
            <a:ext cx="450850" cy="638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defRPr/>
            </a:pPr>
            <a:fld id="{FA338A8A-B2A6-4CAF-9BAF-0D9C2914B78D}" type="datetime'''T''''''''o''''ta''''''''''l'''' ''''Ris''k-ba''''''''sed'''">
              <a:rPr lang="it-IT" altLang="en-US" b="1" smtClean="0">
                <a:solidFill>
                  <a:srgbClr val="000000"/>
                </a:solidFill>
              </a:rPr>
              <a:pPr marL="0" lvl="0" indent="0" algn="ctr">
                <a:spcBef>
                  <a:spcPct val="0"/>
                </a:spcBef>
                <a:spcAft>
                  <a:spcPct val="0"/>
                </a:spcAft>
                <a:buNone/>
                <a:defRPr/>
              </a:pPr>
              <a:t>Total Risk-based</a:t>
            </a:fld>
            <a:endParaRPr kumimoji="0" lang="it-IT" b="1" i="0" strike="noStrike" kern="0" cap="none" spc="0" normalizeH="0" baseline="0" noProof="0">
              <a:ln>
                <a:noFill/>
              </a:ln>
              <a:solidFill>
                <a:srgbClr val="000000"/>
              </a:solidFill>
              <a:effectLst/>
              <a:uLnTx/>
              <a:uFillTx/>
            </a:endParaRPr>
          </a:p>
        </p:txBody>
      </p:sp>
      <p:sp>
        <p:nvSpPr>
          <p:cNvPr id="79" name="BodyText">
            <a:extLst>
              <a:ext uri="{FF2B5EF4-FFF2-40B4-BE49-F238E27FC236}">
                <a16:creationId xmlns:a16="http://schemas.microsoft.com/office/drawing/2014/main" id="{DD91B045-822A-44FE-8810-0B4207F0CBD0}"/>
              </a:ext>
            </a:extLst>
          </p:cNvPr>
          <p:cNvSpPr>
            <a:spLocks noGrp="1"/>
          </p:cNvSpPr>
          <p:nvPr>
            <p:custDataLst>
              <p:tags r:id="rId20"/>
            </p:custDataLst>
          </p:nvPr>
        </p:nvSpPr>
        <p:spPr bwMode="gray">
          <a:xfrm>
            <a:off x="10296525" y="5364163"/>
            <a:ext cx="666750"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defRPr/>
            </a:pPr>
            <a:fld id="{50F456CB-7E7F-41E6-AA5C-71A27FF9BE48}" type="datetime'''Le''''v''er''''''age'''' ''''''''''''''''''''''Rat''i''o'">
              <a:rPr lang="it-IT" altLang="en-US" smtClean="0">
                <a:solidFill>
                  <a:srgbClr val="000000"/>
                </a:solidFill>
              </a:rPr>
              <a:pPr marL="0" lvl="0" indent="0" algn="ctr">
                <a:spcBef>
                  <a:spcPct val="0"/>
                </a:spcBef>
                <a:spcAft>
                  <a:spcPct val="0"/>
                </a:spcAft>
                <a:buNone/>
                <a:defRPr/>
              </a:pPr>
              <a:t>Leverage Ratio</a:t>
            </a:fld>
            <a:endParaRPr kumimoji="0" lang="it-IT" b="0" i="0" strike="noStrike" kern="0" cap="none" spc="0" normalizeH="0" baseline="0" noProof="0">
              <a:ln>
                <a:noFill/>
              </a:ln>
              <a:solidFill>
                <a:srgbClr val="000000"/>
              </a:solidFill>
              <a:effectLst/>
              <a:uLnTx/>
              <a:uFillTx/>
            </a:endParaRPr>
          </a:p>
        </p:txBody>
      </p:sp>
      <p:sp>
        <p:nvSpPr>
          <p:cNvPr id="80" name="BodyText">
            <a:extLst>
              <a:ext uri="{FF2B5EF4-FFF2-40B4-BE49-F238E27FC236}">
                <a16:creationId xmlns:a16="http://schemas.microsoft.com/office/drawing/2014/main" id="{D7780C8D-8C79-4146-A2E0-57F1DE07E9D1}"/>
              </a:ext>
            </a:extLst>
          </p:cNvPr>
          <p:cNvSpPr>
            <a:spLocks noGrp="1"/>
          </p:cNvSpPr>
          <p:nvPr>
            <p:custDataLst>
              <p:tags r:id="rId21"/>
            </p:custDataLst>
          </p:nvPr>
        </p:nvSpPr>
        <p:spPr bwMode="gray">
          <a:xfrm>
            <a:off x="11172825" y="5364163"/>
            <a:ext cx="388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defRPr/>
            </a:pPr>
            <a:fld id="{10A94182-9363-49C0-AC9D-D86CF89843C3}" type="datetime'''''T''''ot''''''''''''a''''''l'''''''''''">
              <a:rPr lang="it-IT" altLang="en-US" b="1" smtClean="0">
                <a:solidFill>
                  <a:srgbClr val="000000"/>
                </a:solidFill>
              </a:rPr>
              <a:pPr marL="0" lvl="0" indent="0" algn="ctr">
                <a:spcBef>
                  <a:spcPct val="0"/>
                </a:spcBef>
                <a:spcAft>
                  <a:spcPct val="0"/>
                </a:spcAft>
                <a:buNone/>
                <a:defRPr/>
              </a:pPr>
              <a:t>Total</a:t>
            </a:fld>
            <a:endParaRPr kumimoji="0" lang="it-IT" b="1" i="0" strike="noStrike" kern="0" cap="none" spc="0" normalizeH="0" baseline="0" noProof="0">
              <a:ln>
                <a:noFill/>
              </a:ln>
              <a:solidFill>
                <a:srgbClr val="000000"/>
              </a:solidFill>
              <a:effectLst/>
              <a:uLnTx/>
              <a:uFillTx/>
            </a:endParaRPr>
          </a:p>
        </p:txBody>
      </p:sp>
      <p:sp>
        <p:nvSpPr>
          <p:cNvPr id="81" name="BodyText">
            <a:extLst>
              <a:ext uri="{FF2B5EF4-FFF2-40B4-BE49-F238E27FC236}">
                <a16:creationId xmlns:a16="http://schemas.microsoft.com/office/drawing/2014/main" id="{4124DBB3-0365-4F1A-9842-B2A27C4EA4A9}"/>
              </a:ext>
            </a:extLst>
          </p:cNvPr>
          <p:cNvSpPr>
            <a:spLocks noGrp="1"/>
          </p:cNvSpPr>
          <p:nvPr>
            <p:custDataLst>
              <p:tags r:id="rId22"/>
            </p:custDataLst>
          </p:nvPr>
        </p:nvSpPr>
        <p:spPr bwMode="gray">
          <a:xfrm>
            <a:off x="8988425" y="3298825"/>
            <a:ext cx="3397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numCol="1" spcCol="0" rtlCol="0" anchor="t" anchorCtr="0">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indent="0" algn="ctr">
              <a:spcBef>
                <a:spcPct val="0"/>
              </a:spcBef>
              <a:spcAft>
                <a:spcPct val="0"/>
              </a:spcAft>
              <a:buNone/>
            </a:pPr>
            <a:fld id="{51ACDAF0-5940-4072-8482-51EFDF893CC7}" type="datetime'''''''-''''''''''''''''''''''''0''.''''''''6'''''''''">
              <a:rPr lang="it-IT" altLang="en-US" smtClean="0"/>
              <a:pPr marL="0" indent="0" algn="ctr">
                <a:spcBef>
                  <a:spcPct val="0"/>
                </a:spcBef>
                <a:spcAft>
                  <a:spcPct val="0"/>
                </a:spcAft>
                <a:buNone/>
              </a:pPr>
              <a:t>-0.6</a:t>
            </a:fld>
            <a:endParaRPr lang="it-IT"/>
          </a:p>
        </p:txBody>
      </p:sp>
      <p:sp>
        <p:nvSpPr>
          <p:cNvPr id="82" name="BodyText">
            <a:extLst>
              <a:ext uri="{FF2B5EF4-FFF2-40B4-BE49-F238E27FC236}">
                <a16:creationId xmlns:a16="http://schemas.microsoft.com/office/drawing/2014/main" id="{6429DFFE-A2D8-4328-84EF-2A6746D1DAFF}"/>
              </a:ext>
            </a:extLst>
          </p:cNvPr>
          <p:cNvSpPr>
            <a:spLocks noGrp="1"/>
          </p:cNvSpPr>
          <p:nvPr>
            <p:custDataLst>
              <p:tags r:id="rId23"/>
            </p:custDataLst>
          </p:nvPr>
        </p:nvSpPr>
        <p:spPr bwMode="gray">
          <a:xfrm>
            <a:off x="10460038" y="3487738"/>
            <a:ext cx="3397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numCol="1" spcCol="0" rtlCol="0" anchor="t" anchorCtr="0">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indent="0" algn="ctr">
              <a:spcBef>
                <a:spcPct val="0"/>
              </a:spcBef>
              <a:spcAft>
                <a:spcPct val="0"/>
              </a:spcAft>
              <a:buNone/>
            </a:pPr>
            <a:fld id="{5B14F6A5-A649-4C9E-8EE2-D683DED49C2A}" type="datetime'''''''-1''''''.1'''''''''">
              <a:rPr lang="it-IT" altLang="en-US" smtClean="0"/>
              <a:pPr marL="0" indent="0" algn="ctr">
                <a:spcBef>
                  <a:spcPct val="0"/>
                </a:spcBef>
                <a:spcAft>
                  <a:spcPct val="0"/>
                </a:spcAft>
                <a:buNone/>
              </a:pPr>
              <a:t>-1.1</a:t>
            </a:fld>
            <a:endParaRPr lang="it-IT"/>
          </a:p>
        </p:txBody>
      </p:sp>
      <p:sp>
        <p:nvSpPr>
          <p:cNvPr id="5" name="BodyText">
            <a:extLst>
              <a:ext uri="{FF2B5EF4-FFF2-40B4-BE49-F238E27FC236}">
                <a16:creationId xmlns:a16="http://schemas.microsoft.com/office/drawing/2014/main" id="{5203AD42-60B4-BFC4-A6FE-0C3FA6A0BB08}"/>
              </a:ext>
            </a:extLst>
          </p:cNvPr>
          <p:cNvSpPr>
            <a:spLocks noGrp="1"/>
          </p:cNvSpPr>
          <p:nvPr>
            <p:custDataLst>
              <p:tags r:id="rId24"/>
            </p:custDataLst>
          </p:nvPr>
        </p:nvSpPr>
        <p:spPr bwMode="gray">
          <a:xfrm>
            <a:off x="4597400" y="4808539"/>
            <a:ext cx="2857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rtlCol="0" anchor="b">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pPr>
            <a:fld id="{085A1AA1-2355-48E7-8894-357577228EA4}" type="datetime'''''''''''''1''''''''.''''''''5'''''''''''''''''''''''''''''''">
              <a:rPr lang="it-IT" altLang="en-US" smtClean="0">
                <a:effectLst/>
              </a:rPr>
              <a:pPr marL="0" lvl="0" indent="0" algn="ctr">
                <a:spcBef>
                  <a:spcPct val="0"/>
                </a:spcBef>
                <a:spcAft>
                  <a:spcPct val="0"/>
                </a:spcAft>
                <a:buNone/>
              </a:pPr>
              <a:t>1.5</a:t>
            </a:fld>
            <a:endParaRPr lang="it-IT" dirty="0"/>
          </a:p>
        </p:txBody>
      </p:sp>
      <p:sp>
        <p:nvSpPr>
          <p:cNvPr id="6" name="BodyText">
            <a:extLst>
              <a:ext uri="{FF2B5EF4-FFF2-40B4-BE49-F238E27FC236}">
                <a16:creationId xmlns:a16="http://schemas.microsoft.com/office/drawing/2014/main" id="{1E228A08-ADBC-7FB3-4197-0F24BDD118FF}"/>
              </a:ext>
            </a:extLst>
          </p:cNvPr>
          <p:cNvSpPr>
            <a:spLocks noGrp="1"/>
          </p:cNvSpPr>
          <p:nvPr>
            <p:custDataLst>
              <p:tags r:id="rId25"/>
            </p:custDataLst>
          </p:nvPr>
        </p:nvSpPr>
        <p:spPr bwMode="gray">
          <a:xfrm>
            <a:off x="5334000" y="4775201"/>
            <a:ext cx="2857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rtlCol="0" anchor="b">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pPr>
            <a:fld id="{C5EA363D-45E3-4FD6-ACF9-07C1B45CCF8F}" type="datetime'''''''''''''''''''''''''''''''''''0''''.''2'''''">
              <a:rPr lang="it-IT" altLang="en-US" smtClean="0">
                <a:effectLst/>
              </a:rPr>
              <a:pPr marL="0" lvl="0" indent="0" algn="ctr">
                <a:spcBef>
                  <a:spcPct val="0"/>
                </a:spcBef>
                <a:spcAft>
                  <a:spcPct val="0"/>
                </a:spcAft>
                <a:buNone/>
              </a:pPr>
              <a:t>0.2</a:t>
            </a:fld>
            <a:endParaRPr lang="it-IT" dirty="0"/>
          </a:p>
        </p:txBody>
      </p:sp>
      <p:sp>
        <p:nvSpPr>
          <p:cNvPr id="9" name="BodyText">
            <a:extLst>
              <a:ext uri="{FF2B5EF4-FFF2-40B4-BE49-F238E27FC236}">
                <a16:creationId xmlns:a16="http://schemas.microsoft.com/office/drawing/2014/main" id="{9E7950CF-6D18-0185-9FCB-2B3844E3F75D}"/>
              </a:ext>
            </a:extLst>
          </p:cNvPr>
          <p:cNvSpPr>
            <a:spLocks noGrp="1"/>
          </p:cNvSpPr>
          <p:nvPr>
            <p:custDataLst>
              <p:tags r:id="rId26"/>
            </p:custDataLst>
          </p:nvPr>
        </p:nvSpPr>
        <p:spPr bwMode="gray">
          <a:xfrm>
            <a:off x="6069013" y="4464051"/>
            <a:ext cx="2857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rtlCol="0" anchor="b">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pPr>
            <a:fld id="{18FAFAE9-B016-4F2B-A99E-926EF98C8D84}" type="datetime'''1''''''''''''''''''''''''''''''''.''''''''8'''''''''''''">
              <a:rPr lang="it-IT" altLang="en-US" smtClean="0">
                <a:effectLst/>
              </a:rPr>
              <a:pPr marL="0" lvl="0" indent="0" algn="ctr">
                <a:spcBef>
                  <a:spcPct val="0"/>
                </a:spcBef>
                <a:spcAft>
                  <a:spcPct val="0"/>
                </a:spcAft>
                <a:buNone/>
              </a:pPr>
              <a:t>1.8</a:t>
            </a:fld>
            <a:endParaRPr lang="it-IT" dirty="0"/>
          </a:p>
        </p:txBody>
      </p:sp>
      <p:sp>
        <p:nvSpPr>
          <p:cNvPr id="10" name="BodyText">
            <a:extLst>
              <a:ext uri="{FF2B5EF4-FFF2-40B4-BE49-F238E27FC236}">
                <a16:creationId xmlns:a16="http://schemas.microsoft.com/office/drawing/2014/main" id="{93787983-EDDA-B9AD-0A1B-DFB423D86BFE}"/>
              </a:ext>
            </a:extLst>
          </p:cNvPr>
          <p:cNvSpPr>
            <a:spLocks noGrp="1"/>
          </p:cNvSpPr>
          <p:nvPr>
            <p:custDataLst>
              <p:tags r:id="rId27"/>
            </p:custDataLst>
          </p:nvPr>
        </p:nvSpPr>
        <p:spPr bwMode="gray">
          <a:xfrm>
            <a:off x="6805613" y="4395789"/>
            <a:ext cx="2857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rtlCol="0" anchor="b">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pPr>
            <a:fld id="{D982A907-A7E7-4D5D-968D-FD28E16E4CA4}" type="datetime'''''''''''''''''''''''''''0''.''''''4'''''''''''''''''''''''''">
              <a:rPr lang="it-IT" altLang="en-US" smtClean="0">
                <a:effectLst/>
              </a:rPr>
              <a:pPr marL="0" lvl="0" indent="0" algn="ctr">
                <a:spcBef>
                  <a:spcPct val="0"/>
                </a:spcBef>
                <a:spcAft>
                  <a:spcPct val="0"/>
                </a:spcAft>
                <a:buNone/>
              </a:pPr>
              <a:t>0.4</a:t>
            </a:fld>
            <a:endParaRPr lang="it-IT" dirty="0"/>
          </a:p>
        </p:txBody>
      </p:sp>
      <p:sp>
        <p:nvSpPr>
          <p:cNvPr id="11" name="BodyText">
            <a:extLst>
              <a:ext uri="{FF2B5EF4-FFF2-40B4-BE49-F238E27FC236}">
                <a16:creationId xmlns:a16="http://schemas.microsoft.com/office/drawing/2014/main" id="{1E285E85-1C6A-15CA-63FF-DC9E692C58DA}"/>
              </a:ext>
            </a:extLst>
          </p:cNvPr>
          <p:cNvSpPr>
            <a:spLocks noGrp="1"/>
          </p:cNvSpPr>
          <p:nvPr>
            <p:custDataLst>
              <p:tags r:id="rId28"/>
            </p:custDataLst>
          </p:nvPr>
        </p:nvSpPr>
        <p:spPr bwMode="gray">
          <a:xfrm>
            <a:off x="7542213" y="4103689"/>
            <a:ext cx="2857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rtlCol="0" anchor="b">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pPr>
            <a:fld id="{9198C960-BFB8-46F0-89B5-AE63F07942E7}" type="datetime'''''''''''''''''''''''''''''1''''.7'''''''''''''''''''">
              <a:rPr lang="it-IT" altLang="en-US" smtClean="0">
                <a:effectLst/>
              </a:rPr>
              <a:pPr marL="0" lvl="0" indent="0" algn="ctr">
                <a:spcBef>
                  <a:spcPct val="0"/>
                </a:spcBef>
                <a:spcAft>
                  <a:spcPct val="0"/>
                </a:spcAft>
                <a:buNone/>
              </a:pPr>
              <a:t>1.7</a:t>
            </a:fld>
            <a:endParaRPr lang="it-IT" dirty="0"/>
          </a:p>
        </p:txBody>
      </p:sp>
      <p:sp>
        <p:nvSpPr>
          <p:cNvPr id="12" name="BodyText">
            <a:extLst>
              <a:ext uri="{FF2B5EF4-FFF2-40B4-BE49-F238E27FC236}">
                <a16:creationId xmlns:a16="http://schemas.microsoft.com/office/drawing/2014/main" id="{BB0D8628-9862-E895-6722-DF42DF165E9B}"/>
              </a:ext>
            </a:extLst>
          </p:cNvPr>
          <p:cNvSpPr>
            <a:spLocks noGrp="1"/>
          </p:cNvSpPr>
          <p:nvPr>
            <p:custDataLst>
              <p:tags r:id="rId29"/>
            </p:custDataLst>
          </p:nvPr>
        </p:nvSpPr>
        <p:spPr bwMode="gray">
          <a:xfrm>
            <a:off x="8278813" y="2932114"/>
            <a:ext cx="2857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rtlCol="0" anchor="b">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pPr>
            <a:fld id="{85A834FB-59D3-4A55-81D1-2218EFE44890}" type="datetime'''''6''''''''''''''''''''''''''.''''''''''''''''''''8'''">
              <a:rPr lang="it-IT" altLang="en-US" smtClean="0">
                <a:effectLst/>
              </a:rPr>
              <a:pPr marL="0" lvl="0" indent="0" algn="ctr">
                <a:spcBef>
                  <a:spcPct val="0"/>
                </a:spcBef>
                <a:spcAft>
                  <a:spcPct val="0"/>
                </a:spcAft>
                <a:buNone/>
              </a:pPr>
              <a:t>6.8</a:t>
            </a:fld>
            <a:endParaRPr lang="it-IT" dirty="0"/>
          </a:p>
        </p:txBody>
      </p:sp>
      <p:sp>
        <p:nvSpPr>
          <p:cNvPr id="13" name="BodyText">
            <a:extLst>
              <a:ext uri="{FF2B5EF4-FFF2-40B4-BE49-F238E27FC236}">
                <a16:creationId xmlns:a16="http://schemas.microsoft.com/office/drawing/2014/main" id="{476E4E26-C388-0B1E-C672-9B212BE97233}"/>
              </a:ext>
            </a:extLst>
          </p:cNvPr>
          <p:cNvSpPr>
            <a:spLocks noGrp="1"/>
          </p:cNvSpPr>
          <p:nvPr>
            <p:custDataLst>
              <p:tags r:id="rId30"/>
            </p:custDataLst>
          </p:nvPr>
        </p:nvSpPr>
        <p:spPr bwMode="gray">
          <a:xfrm>
            <a:off x="9705975" y="4183064"/>
            <a:ext cx="3762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rtlCol="0" anchor="ctr">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pPr>
            <a:fld id="{B3AA5B5E-AD8F-4504-AB7A-DED16BDE997F}" type="datetime'''''''''''''''''''''''''''1''''''''1''''''''.''''''''''8'">
              <a:rPr lang="it-IT" altLang="en-US" smtClean="0">
                <a:solidFill>
                  <a:schemeClr val="bg1"/>
                </a:solidFill>
                <a:effectLst/>
              </a:rPr>
              <a:pPr marL="0" lvl="0" indent="0" algn="ctr">
                <a:spcBef>
                  <a:spcPct val="0"/>
                </a:spcBef>
                <a:spcAft>
                  <a:spcPct val="0"/>
                </a:spcAft>
                <a:buNone/>
              </a:pPr>
              <a:t>11.8</a:t>
            </a:fld>
            <a:endParaRPr lang="it-IT" dirty="0">
              <a:solidFill>
                <a:schemeClr val="bg1"/>
              </a:solidFill>
            </a:endParaRPr>
          </a:p>
        </p:txBody>
      </p:sp>
      <p:sp>
        <p:nvSpPr>
          <p:cNvPr id="14" name="BodyText">
            <a:extLst>
              <a:ext uri="{FF2B5EF4-FFF2-40B4-BE49-F238E27FC236}">
                <a16:creationId xmlns:a16="http://schemas.microsoft.com/office/drawing/2014/main" id="{585197E0-1332-C339-C4FE-849752B20A4E}"/>
              </a:ext>
            </a:extLst>
          </p:cNvPr>
          <p:cNvSpPr>
            <a:spLocks noGrp="1"/>
          </p:cNvSpPr>
          <p:nvPr>
            <p:custDataLst>
              <p:tags r:id="rId31"/>
            </p:custDataLst>
          </p:nvPr>
        </p:nvSpPr>
        <p:spPr bwMode="gray">
          <a:xfrm>
            <a:off x="11179175" y="4276726"/>
            <a:ext cx="3762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rtlCol="0" anchor="ctr">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lvl="0" indent="0" algn="ctr">
              <a:spcBef>
                <a:spcPct val="0"/>
              </a:spcBef>
              <a:spcAft>
                <a:spcPct val="0"/>
              </a:spcAft>
              <a:buNone/>
            </a:pPr>
            <a:fld id="{EF34DE1D-7CDD-439E-A697-AAC72B695247}" type="datetime'''''1''''''''''0''''''''''''''''.''''''''''''7'''''''''''''''">
              <a:rPr lang="it-IT" altLang="en-US" smtClean="0">
                <a:solidFill>
                  <a:schemeClr val="bg1"/>
                </a:solidFill>
                <a:effectLst/>
              </a:rPr>
              <a:pPr marL="0" lvl="0" indent="0" algn="ctr">
                <a:spcBef>
                  <a:spcPct val="0"/>
                </a:spcBef>
                <a:spcAft>
                  <a:spcPct val="0"/>
                </a:spcAft>
                <a:buNone/>
              </a:pPr>
              <a:t>10.7</a:t>
            </a:fld>
            <a:endParaRPr lang="it-IT" dirty="0">
              <a:solidFill>
                <a:schemeClr val="bg1"/>
              </a:solidFill>
            </a:endParaRPr>
          </a:p>
        </p:txBody>
      </p:sp>
      <p:sp>
        <p:nvSpPr>
          <p:cNvPr id="113" name="TextBox 112">
            <a:extLst>
              <a:ext uri="{FF2B5EF4-FFF2-40B4-BE49-F238E27FC236}">
                <a16:creationId xmlns:a16="http://schemas.microsoft.com/office/drawing/2014/main" id="{C8006D0E-CFF0-4120-A136-E79DC1CD0211}"/>
              </a:ext>
            </a:extLst>
          </p:cNvPr>
          <p:cNvSpPr txBox="1"/>
          <p:nvPr/>
        </p:nvSpPr>
        <p:spPr bwMode="gray">
          <a:xfrm>
            <a:off x="4368800" y="2295115"/>
            <a:ext cx="1892300" cy="430887"/>
          </a:xfrm>
          <a:prstGeom prst="rect">
            <a:avLst/>
          </a:prstGeom>
          <a:noFill/>
        </p:spPr>
        <p:txBody>
          <a:bodyPr wrap="square" lIns="0" tIns="0" rIns="0" bIns="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srgbClr val="000000"/>
                </a:solidFill>
                <a:effectLst/>
                <a:uLnTx/>
                <a:uFillTx/>
                <a:ea typeface="+mn-ea"/>
                <a:cs typeface="+mn-cs"/>
              </a:rPr>
              <a:t>Change</a:t>
            </a:r>
            <a:r>
              <a:rPr kumimoji="0" lang="it-IT" sz="1400" b="0" i="0" u="none" strike="noStrike" kern="1200" cap="none" spc="0" normalizeH="0" baseline="0" noProof="0" dirty="0">
                <a:ln>
                  <a:noFill/>
                </a:ln>
                <a:solidFill>
                  <a:srgbClr val="000000"/>
                </a:solidFill>
                <a:effectLst/>
                <a:uLnTx/>
                <a:uFillTx/>
                <a:ea typeface="+mn-ea"/>
                <a:cs typeface="+mn-cs"/>
              </a:rPr>
              <a:t> in </a:t>
            </a:r>
            <a:r>
              <a:rPr kumimoji="0" lang="it-IT" sz="1400" b="1" i="0" u="none" strike="noStrike" kern="1200" cap="none" spc="0" normalizeH="0" baseline="0" noProof="0" dirty="0">
                <a:ln>
                  <a:noFill/>
                </a:ln>
                <a:solidFill>
                  <a:srgbClr val="000000"/>
                </a:solidFill>
                <a:effectLst/>
                <a:uLnTx/>
                <a:uFillTx/>
                <a:ea typeface="+mn-ea"/>
                <a:cs typeface="+mn-cs"/>
              </a:rPr>
              <a:t>Minimum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err="1">
                <a:ln>
                  <a:noFill/>
                </a:ln>
                <a:solidFill>
                  <a:srgbClr val="000000"/>
                </a:solidFill>
                <a:effectLst/>
                <a:uLnTx/>
                <a:uFillTx/>
                <a:ea typeface="+mn-ea"/>
                <a:cs typeface="+mn-cs"/>
              </a:rPr>
              <a:t>required</a:t>
            </a:r>
            <a:r>
              <a:rPr kumimoji="0" lang="it-IT" sz="1400" b="1" i="0" u="none" strike="noStrike" kern="1200" cap="none" spc="0" normalizeH="0" baseline="0" noProof="0" dirty="0">
                <a:ln>
                  <a:noFill/>
                </a:ln>
                <a:solidFill>
                  <a:srgbClr val="000000"/>
                </a:solidFill>
                <a:effectLst/>
                <a:uLnTx/>
                <a:uFillTx/>
                <a:ea typeface="+mn-ea"/>
                <a:cs typeface="+mn-cs"/>
              </a:rPr>
              <a:t> capital (MRC), </a:t>
            </a:r>
            <a:r>
              <a:rPr kumimoji="0" lang="it-IT" sz="1400" b="0" i="0" u="none" strike="noStrike" kern="1200" cap="none" spc="0" normalizeH="0" baseline="0" noProof="0" dirty="0">
                <a:ln>
                  <a:noFill/>
                </a:ln>
                <a:solidFill>
                  <a:srgbClr val="000000"/>
                </a:solidFill>
                <a:effectLst/>
                <a:uLnTx/>
                <a:uFillTx/>
                <a:ea typeface="+mn-ea"/>
                <a:cs typeface="+mn-cs"/>
              </a:rPr>
              <a:t>%</a:t>
            </a:r>
            <a:endParaRPr kumimoji="0" lang="it-IT" sz="1400" b="1" i="0" u="none" strike="noStrike" kern="1200" cap="none" spc="0" normalizeH="0" baseline="0" noProof="0" dirty="0">
              <a:ln>
                <a:noFill/>
              </a:ln>
              <a:solidFill>
                <a:srgbClr val="000000"/>
              </a:solidFill>
              <a:effectLst/>
              <a:uLnTx/>
              <a:uFillTx/>
              <a:ea typeface="+mn-ea"/>
              <a:cs typeface="+mn-cs"/>
            </a:endParaRPr>
          </a:p>
        </p:txBody>
      </p:sp>
      <p:sp>
        <p:nvSpPr>
          <p:cNvPr id="114" name="Oval 113">
            <a:extLst>
              <a:ext uri="{FF2B5EF4-FFF2-40B4-BE49-F238E27FC236}">
                <a16:creationId xmlns:a16="http://schemas.microsoft.com/office/drawing/2014/main" id="{AE791C65-816F-47CB-BF62-7E30AD4C6F7F}"/>
              </a:ext>
            </a:extLst>
          </p:cNvPr>
          <p:cNvSpPr/>
          <p:nvPr/>
        </p:nvSpPr>
        <p:spPr bwMode="gray">
          <a:xfrm>
            <a:off x="4368800" y="1399032"/>
            <a:ext cx="1612900" cy="429768"/>
          </a:xfrm>
          <a:prstGeom prst="ellipse">
            <a:avLst/>
          </a:prstGeom>
          <a:solidFill>
            <a:schemeClr val="accent4"/>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000000"/>
                </a:solidFill>
                <a:effectLst/>
                <a:uLnTx/>
                <a:uFillTx/>
                <a:ea typeface="+mn-ea"/>
                <a:cs typeface="+mn-cs"/>
              </a:rPr>
              <a:t>After </a:t>
            </a:r>
            <a:r>
              <a:rPr kumimoji="0" lang="en-US" sz="1400" b="1" i="0" u="none" strike="noStrike" kern="0" cap="none" spc="0" normalizeH="0" baseline="0">
                <a:ln>
                  <a:noFill/>
                </a:ln>
                <a:solidFill>
                  <a:srgbClr val="000000"/>
                </a:solidFill>
                <a:effectLst/>
                <a:uLnTx/>
                <a:uFillTx/>
                <a:ea typeface="+mn-ea"/>
                <a:cs typeface="+mn-cs"/>
              </a:rPr>
              <a:t>phase-in</a:t>
            </a:r>
          </a:p>
        </p:txBody>
      </p:sp>
      <p:sp>
        <p:nvSpPr>
          <p:cNvPr id="4" name="Rectangle 3">
            <a:extLst>
              <a:ext uri="{FF2B5EF4-FFF2-40B4-BE49-F238E27FC236}">
                <a16:creationId xmlns:a16="http://schemas.microsoft.com/office/drawing/2014/main" id="{A58D721E-497B-3B75-6DD2-6441B66A9573}"/>
              </a:ext>
            </a:extLst>
          </p:cNvPr>
          <p:cNvSpPr/>
          <p:nvPr/>
        </p:nvSpPr>
        <p:spPr>
          <a:xfrm>
            <a:off x="4377855" y="2859109"/>
            <a:ext cx="1855677" cy="354962"/>
          </a:xfrm>
          <a:prstGeom prst="rect">
            <a:avLst/>
          </a:prstGeom>
          <a:solidFill>
            <a:schemeClr val="accent4"/>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GB" sz="700" b="1" i="1" kern="0">
                <a:solidFill>
                  <a:srgbClr val="000000"/>
                </a:solidFill>
              </a:rPr>
              <a:t>Figures not based on the final version, but still relevant from materiality perspective</a:t>
            </a:r>
          </a:p>
        </p:txBody>
      </p:sp>
    </p:spTree>
    <p:extLst>
      <p:ext uri="{BB962C8B-B14F-4D97-AF65-F5344CB8AC3E}">
        <p14:creationId xmlns:p14="http://schemas.microsoft.com/office/powerpoint/2010/main" val="96908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2B296DDC-2075-F907-3B03-9F390B3DED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3" name="think-cell data - do not delete" hidden="1">
                        <a:extLst>
                          <a:ext uri="{FF2B5EF4-FFF2-40B4-BE49-F238E27FC236}">
                            <a16:creationId xmlns:a16="http://schemas.microsoft.com/office/drawing/2014/main" id="{2B296DDC-2075-F907-3B03-9F390B3DED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5A9D5A85-098B-F9B4-F5D3-608B76B46FC3}"/>
              </a:ext>
            </a:extLst>
          </p:cNvPr>
          <p:cNvSpPr>
            <a:spLocks noGrp="1"/>
          </p:cNvSpPr>
          <p:nvPr>
            <p:ph type="body" sz="quarter" idx="11"/>
          </p:nvPr>
        </p:nvSpPr>
        <p:spPr>
          <a:xfrm>
            <a:off x="457199" y="4426803"/>
            <a:ext cx="8348472" cy="529825"/>
          </a:xfrm>
        </p:spPr>
        <p:txBody>
          <a:bodyPr/>
          <a:lstStyle/>
          <a:p>
            <a:pPr>
              <a:buNone/>
            </a:pPr>
            <a:r>
              <a:rPr lang="en-GB" dirty="0"/>
              <a:t>optimization levers</a:t>
            </a:r>
          </a:p>
        </p:txBody>
      </p:sp>
      <p:sp>
        <p:nvSpPr>
          <p:cNvPr id="12" name="Text Placeholder 11">
            <a:extLst>
              <a:ext uri="{FF2B5EF4-FFF2-40B4-BE49-F238E27FC236}">
                <a16:creationId xmlns:a16="http://schemas.microsoft.com/office/drawing/2014/main" id="{9B4ED8E0-48F0-95CE-ED0A-1CD3349E3E4D}"/>
              </a:ext>
            </a:extLst>
          </p:cNvPr>
          <p:cNvSpPr>
            <a:spLocks noGrp="1"/>
          </p:cNvSpPr>
          <p:nvPr>
            <p:ph type="body" sz="quarter" idx="12"/>
          </p:nvPr>
        </p:nvSpPr>
        <p:spPr/>
        <p:txBody>
          <a:bodyPr/>
          <a:lstStyle/>
          <a:p>
            <a:r>
              <a:rPr lang="en-GB" dirty="0"/>
              <a:t>2</a:t>
            </a:r>
          </a:p>
        </p:txBody>
      </p:sp>
    </p:spTree>
    <p:extLst>
      <p:ext uri="{BB962C8B-B14F-4D97-AF65-F5344CB8AC3E}">
        <p14:creationId xmlns:p14="http://schemas.microsoft.com/office/powerpoint/2010/main" val="267969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854633556"/>
              </p:ext>
            </p:extLst>
          </p:nvPr>
        </p:nvGraphicFramePr>
        <p:xfrm>
          <a:off x="12969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296989" y="1589"/>
                        <a:ext cx="1587" cy="1587"/>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DBB61A78-5E7C-4FDA-966D-DEB6F58E4B61}"/>
              </a:ext>
            </a:extLst>
          </p:cNvPr>
          <p:cNvSpPr>
            <a:spLocks noGrp="1"/>
          </p:cNvSpPr>
          <p:nvPr>
            <p:ph type="title"/>
          </p:nvPr>
        </p:nvSpPr>
        <p:spPr/>
        <p:txBody>
          <a:bodyPr vert="horz"/>
          <a:lstStyle/>
          <a:p>
            <a:r>
              <a:rPr lang="en-US" dirty="0"/>
              <a:t>We see three types of levers that can be deployed to reduce capital absorption and developing capital-light strategies</a:t>
            </a:r>
          </a:p>
        </p:txBody>
      </p:sp>
      <p:graphicFrame>
        <p:nvGraphicFramePr>
          <p:cNvPr id="10" name="Conclusion">
            <a:extLst>
              <a:ext uri="{FF2B5EF4-FFF2-40B4-BE49-F238E27FC236}">
                <a16:creationId xmlns:a16="http://schemas.microsoft.com/office/drawing/2014/main" id="{B4EB8E43-5536-4B23-A6AA-A0633CB8E383}"/>
              </a:ext>
            </a:extLst>
          </p:cNvPr>
          <p:cNvGraphicFramePr>
            <a:graphicFrameLocks noGrp="1"/>
          </p:cNvGraphicFramePr>
          <p:nvPr>
            <p:extLst>
              <p:ext uri="{D42A27DB-BD31-4B8C-83A1-F6EECF244321}">
                <p14:modId xmlns:p14="http://schemas.microsoft.com/office/powerpoint/2010/main" val="2612452991"/>
              </p:ext>
            </p:extLst>
          </p:nvPr>
        </p:nvGraphicFramePr>
        <p:xfrm>
          <a:off x="457200" y="5747392"/>
          <a:ext cx="11277600" cy="822960"/>
        </p:xfrm>
        <a:graphic>
          <a:graphicData uri="http://schemas.openxmlformats.org/drawingml/2006/table">
            <a:tbl>
              <a:tblPr firstRow="1" bandRow="1">
                <a:tableStyleId>{839DD9DD-9E6C-4910-8AC0-68ADFF6A6AFC}</a:tableStyleId>
              </a:tblPr>
              <a:tblGrid>
                <a:gridCol w="11277600">
                  <a:extLst>
                    <a:ext uri="{9D8B030D-6E8A-4147-A177-3AD203B41FA5}">
                      <a16:colId xmlns:a16="http://schemas.microsoft.com/office/drawing/2014/main" val="3958023942"/>
                    </a:ext>
                  </a:extLst>
                </a:gridCol>
              </a:tblGrid>
              <a:tr h="435333">
                <a:tc>
                  <a:txBody>
                    <a:bodyPr/>
                    <a:lstStyle/>
                    <a:p>
                      <a:pPr algn="ctr" rtl="0"/>
                      <a:r>
                        <a:rPr kumimoji="0" lang="en-US" sz="1600" b="0" i="0" u="none" baseline="0" dirty="0">
                          <a:solidFill>
                            <a:schemeClr val="tx1"/>
                          </a:solidFill>
                          <a:latin typeface="+mn-lt"/>
                          <a:ea typeface="+mn-ea"/>
                          <a:cs typeface="+mn-cs"/>
                        </a:rPr>
                        <a:t>Oliver Wyman can provide a </a:t>
                      </a:r>
                      <a:r>
                        <a:rPr kumimoji="0" lang="en-US" sz="1600" b="1" i="0" u="none" baseline="0" dirty="0">
                          <a:solidFill>
                            <a:schemeClr val="tx1"/>
                          </a:solidFill>
                          <a:latin typeface="+mn-lt"/>
                          <a:ea typeface="+mn-ea"/>
                          <a:cs typeface="+mn-cs"/>
                        </a:rPr>
                        <a:t>unique mix of expertise </a:t>
                      </a:r>
                      <a:r>
                        <a:rPr kumimoji="0" lang="en-US" sz="1600" b="0" i="0" u="none" baseline="0" dirty="0">
                          <a:solidFill>
                            <a:schemeClr val="tx1"/>
                          </a:solidFill>
                          <a:latin typeface="+mn-lt"/>
                          <a:ea typeface="+mn-ea"/>
                          <a:cs typeface="+mn-cs"/>
                        </a:rPr>
                        <a:t>that combines knowledge of </a:t>
                      </a:r>
                      <a:r>
                        <a:rPr kumimoji="0" lang="en-US" sz="1600" b="1" i="0" u="none" baseline="0" dirty="0">
                          <a:solidFill>
                            <a:schemeClr val="tx1"/>
                          </a:solidFill>
                          <a:latin typeface="+mn-lt"/>
                          <a:ea typeface="+mn-ea"/>
                          <a:cs typeface="+mn-cs"/>
                        </a:rPr>
                        <a:t>the technicalities of the underlying RWA calculation, business and capital management actions, and an integrated offering for structured finance transactions, in collaboration with our sister companies Marsh and Guy Carpenter</a:t>
                      </a:r>
                    </a:p>
                  </a:txBody>
                  <a:tcPr>
                    <a:lnT w="9525">
                      <a:solidFill>
                        <a:schemeClr val="tx1"/>
                      </a:solidFill>
                    </a:lnT>
                    <a:lnB w="9525" cmpd="sng">
                      <a:solidFill>
                        <a:schemeClr val="tx1"/>
                      </a:solidFill>
                    </a:lnB>
                  </a:tcPr>
                </a:tc>
                <a:extLst>
                  <a:ext uri="{0D108BD9-81ED-4DB2-BD59-A6C34878D82A}">
                    <a16:rowId xmlns:a16="http://schemas.microsoft.com/office/drawing/2014/main" val="1793478353"/>
                  </a:ext>
                </a:extLst>
              </a:tr>
            </a:tbl>
          </a:graphicData>
        </a:graphic>
      </p:graphicFrame>
      <p:sp>
        <p:nvSpPr>
          <p:cNvPr id="3" name="Text Placeholder 2">
            <a:extLst>
              <a:ext uri="{FF2B5EF4-FFF2-40B4-BE49-F238E27FC236}">
                <a16:creationId xmlns:a16="http://schemas.microsoft.com/office/drawing/2014/main" id="{44C884B7-3AB7-F82A-6078-1BA0940C108E}"/>
              </a:ext>
            </a:extLst>
          </p:cNvPr>
          <p:cNvSpPr txBox="1">
            <a:spLocks/>
          </p:cNvSpPr>
          <p:nvPr/>
        </p:nvSpPr>
        <p:spPr>
          <a:xfrm>
            <a:off x="457200" y="1407892"/>
            <a:ext cx="3454400" cy="429768"/>
          </a:xfrm>
          <a:prstGeom prst="rect">
            <a:avLst/>
          </a:prstGeom>
          <a:solidFill>
            <a:schemeClr val="accent1">
              <a:lumMod val="20000"/>
              <a:lumOff val="80000"/>
            </a:schemeClr>
          </a:solidFill>
        </p:spPr>
        <p:txBody>
          <a:bodyPr anchor="ct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indent="0" algn="ctr">
              <a:buNone/>
            </a:pPr>
            <a:r>
              <a:rPr lang="en-US" b="1" dirty="0">
                <a:solidFill>
                  <a:schemeClr val="accent1"/>
                </a:solidFill>
                <a:latin typeface="+mj-lt"/>
              </a:rPr>
              <a:t> technical levers</a:t>
            </a:r>
          </a:p>
        </p:txBody>
      </p:sp>
      <p:sp>
        <p:nvSpPr>
          <p:cNvPr id="4" name="Content Placeholder 3">
            <a:extLst>
              <a:ext uri="{FF2B5EF4-FFF2-40B4-BE49-F238E27FC236}">
                <a16:creationId xmlns:a16="http://schemas.microsoft.com/office/drawing/2014/main" id="{9DF5CFF6-D8B4-C6E5-1DF1-FBD3F58577A0}"/>
              </a:ext>
            </a:extLst>
          </p:cNvPr>
          <p:cNvSpPr>
            <a:spLocks noGrp="1"/>
          </p:cNvSpPr>
          <p:nvPr>
            <p:ph sz="half" idx="11"/>
          </p:nvPr>
        </p:nvSpPr>
        <p:spPr>
          <a:xfrm>
            <a:off x="457200" y="1892524"/>
            <a:ext cx="3454400" cy="3209036"/>
          </a:xfrm>
        </p:spPr>
        <p:txBody>
          <a:bodyPr/>
          <a:lstStyle/>
          <a:p>
            <a:pPr marL="0" indent="0">
              <a:buNone/>
            </a:pPr>
            <a:r>
              <a:rPr lang="en-US" dirty="0"/>
              <a:t>RWA optimization levers on the current portfolio of a technical or managerial nature to minimize capital absorption, for example:</a:t>
            </a:r>
          </a:p>
          <a:p>
            <a:pPr>
              <a:buSzPct val="100000"/>
            </a:pPr>
            <a:r>
              <a:rPr lang="en-US" dirty="0"/>
              <a:t>Technical levers on data quality, methodology for RWA optimization, etc..</a:t>
            </a:r>
          </a:p>
          <a:p>
            <a:pPr>
              <a:buSzPct val="100000"/>
            </a:pPr>
            <a:r>
              <a:rPr lang="en-US" dirty="0"/>
              <a:t>Eligibility of collateral for portfolios moving to Foundation approach</a:t>
            </a:r>
          </a:p>
          <a:p>
            <a:pPr>
              <a:buSzPct val="100000"/>
            </a:pPr>
            <a:r>
              <a:rPr lang="en-US" dirty="0"/>
              <a:t>Mapping of Basel IV CCFs and reduction of unused lines</a:t>
            </a:r>
          </a:p>
          <a:p>
            <a:pPr>
              <a:buSzPct val="100000"/>
            </a:pPr>
            <a:r>
              <a:rPr lang="en-US" dirty="0"/>
              <a:t>Optimizing customer segmentation logic according to Basel IV rules</a:t>
            </a:r>
          </a:p>
          <a:p>
            <a:pPr>
              <a:buSzPct val="100000"/>
            </a:pPr>
            <a:r>
              <a:rPr lang="en-US" dirty="0"/>
              <a:t>Methodological choice in the context of evolutions of the standardized approach </a:t>
            </a:r>
          </a:p>
          <a:p>
            <a:pPr>
              <a:buSzPct val="100000"/>
            </a:pPr>
            <a:r>
              <a:rPr lang="en-US" dirty="0"/>
              <a:t>Review of criteria for CET1 capital deduction </a:t>
            </a:r>
          </a:p>
          <a:p>
            <a:pPr>
              <a:buSzPct val="100000"/>
            </a:pPr>
            <a:r>
              <a:rPr lang="en-US" dirty="0"/>
              <a:t>…</a:t>
            </a:r>
          </a:p>
          <a:p>
            <a:pPr>
              <a:buSzPct val="100000"/>
            </a:pPr>
            <a:endParaRPr lang="it-IT" dirty="0"/>
          </a:p>
        </p:txBody>
      </p:sp>
      <p:sp>
        <p:nvSpPr>
          <p:cNvPr id="8" name="Text Placeholder 4">
            <a:extLst>
              <a:ext uri="{FF2B5EF4-FFF2-40B4-BE49-F238E27FC236}">
                <a16:creationId xmlns:a16="http://schemas.microsoft.com/office/drawing/2014/main" id="{376162C2-7FE7-9385-D538-87189B313B57}"/>
              </a:ext>
            </a:extLst>
          </p:cNvPr>
          <p:cNvSpPr txBox="1">
            <a:spLocks/>
          </p:cNvSpPr>
          <p:nvPr/>
        </p:nvSpPr>
        <p:spPr>
          <a:xfrm>
            <a:off x="4368799" y="1407892"/>
            <a:ext cx="3454400" cy="429768"/>
          </a:xfrm>
          <a:prstGeom prst="rect">
            <a:avLst/>
          </a:prstGeom>
          <a:solidFill>
            <a:schemeClr val="accent1">
              <a:lumMod val="20000"/>
              <a:lumOff val="80000"/>
            </a:schemeClr>
          </a:solidFill>
        </p:spPr>
        <p:txBody>
          <a:bodyPr vert="horz" lIns="0" tIns="0" rIns="0" bIns="0" rtlCol="0" anchor="ctr">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endParaRPr lang="it-IT">
              <a:solidFill>
                <a:schemeClr val="accent1"/>
              </a:solidFill>
              <a:latin typeface="+mj-lt"/>
            </a:endParaRPr>
          </a:p>
          <a:p>
            <a:pPr marL="0" indent="0" algn="ctr">
              <a:buNone/>
            </a:pPr>
            <a:r>
              <a:rPr lang="en-US" b="1">
                <a:solidFill>
                  <a:schemeClr val="accent1"/>
                </a:solidFill>
                <a:latin typeface="+mj-lt"/>
              </a:rPr>
              <a:t>Strategic Actions on Models</a:t>
            </a:r>
          </a:p>
          <a:p>
            <a:pPr>
              <a:buFont typeface="Arial" panose="020B0604020202020204" pitchFamily="34" charset="0"/>
              <a:buNone/>
            </a:pPr>
            <a:endParaRPr lang="it-IT">
              <a:solidFill>
                <a:schemeClr val="accent1"/>
              </a:solidFill>
              <a:latin typeface="+mj-lt"/>
            </a:endParaRPr>
          </a:p>
        </p:txBody>
      </p:sp>
      <p:sp>
        <p:nvSpPr>
          <p:cNvPr id="11" name="Content Placeholder 5">
            <a:extLst>
              <a:ext uri="{FF2B5EF4-FFF2-40B4-BE49-F238E27FC236}">
                <a16:creationId xmlns:a16="http://schemas.microsoft.com/office/drawing/2014/main" id="{5A77BFB4-48C1-B199-7C51-1A0712D2B283}"/>
              </a:ext>
            </a:extLst>
          </p:cNvPr>
          <p:cNvSpPr txBox="1">
            <a:spLocks/>
          </p:cNvSpPr>
          <p:nvPr/>
        </p:nvSpPr>
        <p:spPr>
          <a:xfrm>
            <a:off x="4368799" y="1892524"/>
            <a:ext cx="3454400" cy="3145537"/>
          </a:xfrm>
          <a:prstGeom prst="rect">
            <a:avLst/>
          </a:prstGeom>
        </p:spPr>
        <p:txBody>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indent="0">
              <a:buFont typeface="Arial" panose="020B0604020202020204" pitchFamily="34" charset="0"/>
              <a:buNone/>
            </a:pPr>
            <a:r>
              <a:rPr lang="en-US" dirty="0"/>
              <a:t>Strategic choices in the context of using models, for example: </a:t>
            </a:r>
          </a:p>
          <a:p>
            <a:pPr>
              <a:buSzPct val="100000"/>
            </a:pPr>
            <a:r>
              <a:rPr lang="en-US" dirty="0"/>
              <a:t>Evaluation on developing IRB models for specific asset classes of your portfolio (e.g., exposures secured by Mortgages) </a:t>
            </a:r>
          </a:p>
          <a:p>
            <a:pPr>
              <a:buSzPct val="100000"/>
            </a:pPr>
            <a:r>
              <a:rPr lang="en-US" dirty="0"/>
              <a:t>Decommissioning of internal model featuring low benefits  </a:t>
            </a:r>
            <a:endParaRPr lang="it-IT" dirty="0"/>
          </a:p>
          <a:p>
            <a:pPr>
              <a:buSzPct val="100000"/>
            </a:pPr>
            <a:r>
              <a:rPr lang="en-US" dirty="0"/>
              <a:t>Feasibility assessment of SRT approach (in parallel with strategic choices in this area)</a:t>
            </a:r>
          </a:p>
          <a:p>
            <a:pPr>
              <a:buSzPct val="100000"/>
            </a:pPr>
            <a:r>
              <a:rPr lang="en-US" dirty="0"/>
              <a:t>…</a:t>
            </a:r>
          </a:p>
        </p:txBody>
      </p:sp>
      <p:sp>
        <p:nvSpPr>
          <p:cNvPr id="12" name="Text Placeholder 6">
            <a:extLst>
              <a:ext uri="{FF2B5EF4-FFF2-40B4-BE49-F238E27FC236}">
                <a16:creationId xmlns:a16="http://schemas.microsoft.com/office/drawing/2014/main" id="{B9049022-B223-8998-0760-8C37306B01A1}"/>
              </a:ext>
            </a:extLst>
          </p:cNvPr>
          <p:cNvSpPr txBox="1">
            <a:spLocks/>
          </p:cNvSpPr>
          <p:nvPr/>
        </p:nvSpPr>
        <p:spPr>
          <a:xfrm>
            <a:off x="8280400" y="1407892"/>
            <a:ext cx="3566160" cy="429768"/>
          </a:xfrm>
          <a:prstGeom prst="rect">
            <a:avLst/>
          </a:prstGeom>
          <a:solidFill>
            <a:schemeClr val="accent1">
              <a:lumMod val="20000"/>
              <a:lumOff val="80000"/>
            </a:schemeClr>
          </a:solidFill>
        </p:spPr>
        <p:txBody>
          <a:bodyPr vert="horz" lIns="0" tIns="0" rIns="0" bIns="0" rtlCol="0" anchor="ctr">
            <a:noAutofit/>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endParaRPr lang="it-IT">
              <a:solidFill>
                <a:schemeClr val="accent1"/>
              </a:solidFill>
              <a:latin typeface="+mj-lt"/>
            </a:endParaRPr>
          </a:p>
          <a:p>
            <a:pPr marL="0" indent="0" algn="ctr">
              <a:buNone/>
            </a:pPr>
            <a:r>
              <a:rPr lang="en-US" b="1">
                <a:solidFill>
                  <a:schemeClr val="accent1"/>
                </a:solidFill>
                <a:latin typeface="+mj-lt"/>
              </a:rPr>
              <a:t>   Supporting Other Strategic Choices </a:t>
            </a:r>
          </a:p>
          <a:p>
            <a:endParaRPr lang="it-IT">
              <a:solidFill>
                <a:schemeClr val="accent1"/>
              </a:solidFill>
              <a:latin typeface="+mj-lt"/>
            </a:endParaRPr>
          </a:p>
        </p:txBody>
      </p:sp>
      <p:sp>
        <p:nvSpPr>
          <p:cNvPr id="13" name="Content Placeholder 7">
            <a:extLst>
              <a:ext uri="{FF2B5EF4-FFF2-40B4-BE49-F238E27FC236}">
                <a16:creationId xmlns:a16="http://schemas.microsoft.com/office/drawing/2014/main" id="{67AA6144-C625-65E1-2AD9-DAFBE309B7F5}"/>
              </a:ext>
            </a:extLst>
          </p:cNvPr>
          <p:cNvSpPr txBox="1">
            <a:spLocks/>
          </p:cNvSpPr>
          <p:nvPr/>
        </p:nvSpPr>
        <p:spPr>
          <a:xfrm>
            <a:off x="8280400" y="1892524"/>
            <a:ext cx="3454400" cy="3480073"/>
          </a:xfrm>
          <a:prstGeom prst="rect">
            <a:avLst/>
          </a:prstGeom>
        </p:spPr>
        <p:txBody>
          <a:bodyPr/>
          <a:lstStyle>
            <a:lvl1pPr marL="179994" indent="-179994" algn="l" defTabSz="91437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a:lstStyle>
          <a:p>
            <a:pPr marL="0" indent="0">
              <a:buFont typeface="Arial" panose="020B0604020202020204" pitchFamily="34" charset="0"/>
              <a:buNone/>
            </a:pPr>
            <a:r>
              <a:rPr lang="en-US" dirty="0"/>
              <a:t>Support in addressing strategic choices, </a:t>
            </a:r>
            <a:r>
              <a:rPr lang="en-US" dirty="0" err="1"/>
              <a:t>e.g</a:t>
            </a:r>
            <a:endParaRPr lang="en-US" dirty="0"/>
          </a:p>
          <a:p>
            <a:pPr marL="171450" indent="-171450">
              <a:buFont typeface="Arial" panose="020B0604020202020204" pitchFamily="34" charset="0"/>
              <a:buChar char="•"/>
            </a:pPr>
            <a:r>
              <a:rPr lang="en-US" sz="1400" kern="0" dirty="0">
                <a:solidFill>
                  <a:schemeClr val="tx1"/>
                </a:solidFill>
              </a:rPr>
              <a:t>Commercial approach to undrawn lines of credit (business strategy and pricing)</a:t>
            </a:r>
          </a:p>
          <a:p>
            <a:pPr marL="171450" indent="-171450">
              <a:buFont typeface="Arial" panose="020B0604020202020204" pitchFamily="34" charset="0"/>
              <a:buChar char="•"/>
            </a:pPr>
            <a:r>
              <a:rPr lang="en-US" sz="1400" kern="0" dirty="0">
                <a:solidFill>
                  <a:schemeClr val="tx1"/>
                </a:solidFill>
              </a:rPr>
              <a:t>Review of product offerings</a:t>
            </a:r>
          </a:p>
          <a:p>
            <a:pPr marL="171450" indent="-171450">
              <a:buFont typeface="Arial" panose="020B0604020202020204" pitchFamily="34" charset="0"/>
              <a:buChar char="•"/>
            </a:pPr>
            <a:r>
              <a:rPr lang="en-US" dirty="0"/>
              <a:t>Review of credit strategies/standards (e.g., collateral requirements)</a:t>
            </a:r>
            <a:r>
              <a:rPr lang="en-US" sz="1400" kern="0" dirty="0">
                <a:solidFill>
                  <a:schemeClr val="tx1"/>
                </a:solidFill>
              </a:rPr>
              <a:t> </a:t>
            </a:r>
          </a:p>
          <a:p>
            <a:pPr defTabSz="914400">
              <a:spcBef>
                <a:spcPts val="300"/>
              </a:spcBef>
              <a:buSzPct val="100000"/>
              <a:defRPr/>
            </a:pPr>
            <a:r>
              <a:rPr lang="en-US" altLang="zh-CN" dirty="0">
                <a:ea typeface="SimSun" pitchFamily="2" charset="-122"/>
              </a:rPr>
              <a:t>Identification of risk transfer opportunities (originate-to-distribute models, insurance, synthetic securitizations)</a:t>
            </a:r>
          </a:p>
          <a:p>
            <a:pPr defTabSz="914400">
              <a:spcBef>
                <a:spcPts val="300"/>
              </a:spcBef>
              <a:buSzPct val="100000"/>
              <a:defRPr/>
            </a:pPr>
            <a:r>
              <a:rPr lang="en-US" altLang="zh-CN" dirty="0">
                <a:ea typeface="SimSun" pitchFamily="2" charset="-122"/>
              </a:rPr>
              <a:t>Definition of ex-ante capital allocation logic and active credit portfolio management</a:t>
            </a:r>
          </a:p>
          <a:p>
            <a:pPr defTabSz="914400">
              <a:spcBef>
                <a:spcPts val="300"/>
              </a:spcBef>
              <a:buSzPct val="100000"/>
              <a:defRPr/>
            </a:pPr>
            <a:r>
              <a:rPr lang="en-US" altLang="zh-CN" dirty="0">
                <a:ea typeface="SimSun" pitchFamily="2" charset="-122"/>
              </a:rPr>
              <a:t>…</a:t>
            </a:r>
          </a:p>
        </p:txBody>
      </p:sp>
      <p:pic>
        <p:nvPicPr>
          <p:cNvPr id="15" name="ico-stopwatch">
            <a:extLst>
              <a:ext uri="{FF2B5EF4-FFF2-40B4-BE49-F238E27FC236}">
                <a16:creationId xmlns:a16="http://schemas.microsoft.com/office/drawing/2014/main" id="{C0140A0D-40AF-228F-5535-73B4AAF39D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1648" y="1466058"/>
            <a:ext cx="313436" cy="313436"/>
          </a:xfrm>
          <a:prstGeom prst="rect">
            <a:avLst/>
          </a:prstGeom>
        </p:spPr>
      </p:pic>
      <p:pic>
        <p:nvPicPr>
          <p:cNvPr id="16" name="ico-app-services">
            <a:extLst>
              <a:ext uri="{FF2B5EF4-FFF2-40B4-BE49-F238E27FC236}">
                <a16:creationId xmlns:a16="http://schemas.microsoft.com/office/drawing/2014/main" id="{83AF5AFB-79E8-CE30-FE4D-A8E9413D52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0301" y="1466058"/>
            <a:ext cx="313436" cy="313436"/>
          </a:xfrm>
          <a:prstGeom prst="rect">
            <a:avLst/>
          </a:prstGeom>
        </p:spPr>
      </p:pic>
      <p:pic>
        <p:nvPicPr>
          <p:cNvPr id="17" name="ico-b-meeting">
            <a:extLst>
              <a:ext uri="{FF2B5EF4-FFF2-40B4-BE49-F238E27FC236}">
                <a16:creationId xmlns:a16="http://schemas.microsoft.com/office/drawing/2014/main" id="{2C59522C-6CF0-4660-14A5-36638E37FE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39667" y="1451072"/>
            <a:ext cx="313436" cy="313436"/>
          </a:xfrm>
          <a:prstGeom prst="rect">
            <a:avLst/>
          </a:prstGeom>
        </p:spPr>
      </p:pic>
      <p:sp>
        <p:nvSpPr>
          <p:cNvPr id="7" name="Rectangle 6">
            <a:extLst>
              <a:ext uri="{FF2B5EF4-FFF2-40B4-BE49-F238E27FC236}">
                <a16:creationId xmlns:a16="http://schemas.microsoft.com/office/drawing/2014/main" id="{5866985C-5EB6-B88B-807A-4FE5DCFCF0F7}"/>
              </a:ext>
            </a:extLst>
          </p:cNvPr>
          <p:cNvSpPr/>
          <p:nvPr/>
        </p:nvSpPr>
        <p:spPr>
          <a:xfrm>
            <a:off x="7873069" y="842902"/>
            <a:ext cx="3861732" cy="354962"/>
          </a:xfrm>
          <a:prstGeom prst="rect">
            <a:avLst/>
          </a:prstGeom>
          <a:solidFill>
            <a:schemeClr val="accent4"/>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GB" sz="900" b="1" i="1" kern="0" dirty="0">
                <a:solidFill>
                  <a:srgbClr val="000000"/>
                </a:solidFill>
              </a:rPr>
              <a:t>Focus of below is on Credit Risk aspects, however we have a long list of levers for any risk type</a:t>
            </a:r>
          </a:p>
        </p:txBody>
      </p:sp>
    </p:spTree>
    <p:extLst>
      <p:ext uri="{BB962C8B-B14F-4D97-AF65-F5344CB8AC3E}">
        <p14:creationId xmlns:p14="http://schemas.microsoft.com/office/powerpoint/2010/main" val="3790995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825206F-4514-AC9A-0853-9F75536A1932}"/>
              </a:ext>
            </a:extLst>
          </p:cNvPr>
          <p:cNvGraphicFramePr>
            <a:graphicFrameLocks noChangeAspect="1"/>
          </p:cNvGraphicFramePr>
          <p:nvPr>
            <p:custDataLst>
              <p:tags r:id="rId1"/>
            </p:custDataLst>
            <p:extLst>
              <p:ext uri="{D42A27DB-BD31-4B8C-83A1-F6EECF244321}">
                <p14:modId xmlns:p14="http://schemas.microsoft.com/office/powerpoint/2010/main" val="505968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think-cell data - do not delete" hidden="1">
                        <a:extLst>
                          <a:ext uri="{FF2B5EF4-FFF2-40B4-BE49-F238E27FC236}">
                            <a16:creationId xmlns:a16="http://schemas.microsoft.com/office/drawing/2014/main" id="{9825206F-4514-AC9A-0853-9F75536A19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7327783-4FAE-18F3-A92A-6A926D3770F7}"/>
              </a:ext>
            </a:extLst>
          </p:cNvPr>
          <p:cNvSpPr>
            <a:spLocks noGrp="1"/>
          </p:cNvSpPr>
          <p:nvPr>
            <p:ph type="title"/>
          </p:nvPr>
        </p:nvSpPr>
        <p:spPr/>
        <p:txBody>
          <a:bodyPr vert="horz"/>
          <a:lstStyle/>
          <a:p>
            <a:r>
              <a:rPr lang="en-GB" dirty="0"/>
              <a:t>There are opportunities for </a:t>
            </a:r>
            <a:r>
              <a:rPr lang="en-GB" dirty="0" err="1"/>
              <a:t>rwa</a:t>
            </a:r>
            <a:r>
              <a:rPr lang="en-GB" dirty="0"/>
              <a:t> optimization for many of main regulatory changes - </a:t>
            </a:r>
            <a:r>
              <a:rPr lang="en-GB" dirty="0">
                <a:solidFill>
                  <a:schemeClr val="accent1"/>
                </a:solidFill>
              </a:rPr>
              <a:t>illustrative example</a:t>
            </a:r>
          </a:p>
        </p:txBody>
      </p:sp>
      <p:graphicFrame>
        <p:nvGraphicFramePr>
          <p:cNvPr id="4" name="Table 4">
            <a:extLst>
              <a:ext uri="{FF2B5EF4-FFF2-40B4-BE49-F238E27FC236}">
                <a16:creationId xmlns:a16="http://schemas.microsoft.com/office/drawing/2014/main" id="{9F9FAD7F-0C62-7D8D-A5E3-2E36B8754BEF}"/>
              </a:ext>
            </a:extLst>
          </p:cNvPr>
          <p:cNvGraphicFramePr>
            <a:graphicFrameLocks noGrp="1"/>
          </p:cNvGraphicFramePr>
          <p:nvPr>
            <p:ph idx="11"/>
            <p:extLst>
              <p:ext uri="{D42A27DB-BD31-4B8C-83A1-F6EECF244321}">
                <p14:modId xmlns:p14="http://schemas.microsoft.com/office/powerpoint/2010/main" val="1756425775"/>
              </p:ext>
            </p:extLst>
          </p:nvPr>
        </p:nvGraphicFramePr>
        <p:xfrm>
          <a:off x="457200" y="1427954"/>
          <a:ext cx="11277600" cy="4452291"/>
        </p:xfrm>
        <a:graphic>
          <a:graphicData uri="http://schemas.openxmlformats.org/drawingml/2006/table">
            <a:tbl>
              <a:tblPr firstRow="1" bandRow="1">
                <a:tableStyleId>{839DD9DD-9E6C-4910-8AC0-68ADFF6A6AFC}</a:tableStyleId>
              </a:tblPr>
              <a:tblGrid>
                <a:gridCol w="314325">
                  <a:extLst>
                    <a:ext uri="{9D8B030D-6E8A-4147-A177-3AD203B41FA5}">
                      <a16:colId xmlns:a16="http://schemas.microsoft.com/office/drawing/2014/main" val="1354230860"/>
                    </a:ext>
                  </a:extLst>
                </a:gridCol>
                <a:gridCol w="1400175">
                  <a:extLst>
                    <a:ext uri="{9D8B030D-6E8A-4147-A177-3AD203B41FA5}">
                      <a16:colId xmlns:a16="http://schemas.microsoft.com/office/drawing/2014/main" val="1359322448"/>
                    </a:ext>
                  </a:extLst>
                </a:gridCol>
                <a:gridCol w="5791200">
                  <a:extLst>
                    <a:ext uri="{9D8B030D-6E8A-4147-A177-3AD203B41FA5}">
                      <a16:colId xmlns:a16="http://schemas.microsoft.com/office/drawing/2014/main" val="2908603419"/>
                    </a:ext>
                  </a:extLst>
                </a:gridCol>
                <a:gridCol w="845237">
                  <a:extLst>
                    <a:ext uri="{9D8B030D-6E8A-4147-A177-3AD203B41FA5}">
                      <a16:colId xmlns:a16="http://schemas.microsoft.com/office/drawing/2014/main" val="944437852"/>
                    </a:ext>
                  </a:extLst>
                </a:gridCol>
                <a:gridCol w="845237">
                  <a:extLst>
                    <a:ext uri="{9D8B030D-6E8A-4147-A177-3AD203B41FA5}">
                      <a16:colId xmlns:a16="http://schemas.microsoft.com/office/drawing/2014/main" val="515834564"/>
                    </a:ext>
                  </a:extLst>
                </a:gridCol>
                <a:gridCol w="845237">
                  <a:extLst>
                    <a:ext uri="{9D8B030D-6E8A-4147-A177-3AD203B41FA5}">
                      <a16:colId xmlns:a16="http://schemas.microsoft.com/office/drawing/2014/main" val="3877718211"/>
                    </a:ext>
                  </a:extLst>
                </a:gridCol>
                <a:gridCol w="1236189">
                  <a:extLst>
                    <a:ext uri="{9D8B030D-6E8A-4147-A177-3AD203B41FA5}">
                      <a16:colId xmlns:a16="http://schemas.microsoft.com/office/drawing/2014/main" val="3828542475"/>
                    </a:ext>
                  </a:extLst>
                </a:gridCol>
              </a:tblGrid>
              <a:tr h="258598">
                <a:tc rowSpan="2" gridSpan="2">
                  <a:txBody>
                    <a:bodyPr/>
                    <a:lstStyle/>
                    <a:p>
                      <a:r>
                        <a:rPr lang="en-GB" sz="1200">
                          <a:solidFill>
                            <a:schemeClr val="bg1"/>
                          </a:solidFill>
                          <a:latin typeface="+mn-lt"/>
                        </a:rPr>
                        <a:t>Area</a:t>
                      </a:r>
                    </a:p>
                  </a:txBody>
                  <a:tcPr>
                    <a:solidFill>
                      <a:schemeClr val="accent1"/>
                    </a:solidFill>
                  </a:tcPr>
                </a:tc>
                <a:tc rowSpan="2" hMerge="1">
                  <a:txBody>
                    <a:bodyPr/>
                    <a:lstStyle/>
                    <a:p>
                      <a:endParaRPr lang="en-GB"/>
                    </a:p>
                  </a:txBody>
                  <a:tcPr/>
                </a:tc>
                <a:tc rowSpan="2">
                  <a:txBody>
                    <a:bodyPr/>
                    <a:lstStyle/>
                    <a:p>
                      <a:r>
                        <a:rPr lang="en-GB" sz="1200">
                          <a:solidFill>
                            <a:schemeClr val="bg1"/>
                          </a:solidFill>
                          <a:latin typeface="+mn-lt"/>
                        </a:rPr>
                        <a:t>Key highlights</a:t>
                      </a:r>
                    </a:p>
                  </a:txBody>
                  <a:tcPr>
                    <a:solidFill>
                      <a:schemeClr val="accent1"/>
                    </a:solidFill>
                  </a:tcPr>
                </a:tc>
                <a:tc gridSpan="3">
                  <a:txBody>
                    <a:bodyPr/>
                    <a:lstStyle/>
                    <a:p>
                      <a:pPr algn="ctr"/>
                      <a:r>
                        <a:rPr lang="en-GB" sz="1200">
                          <a:solidFill>
                            <a:schemeClr val="bg1"/>
                          </a:solidFill>
                          <a:latin typeface="+mn-lt"/>
                        </a:rPr>
                        <a:t>Levers to de deployed</a:t>
                      </a:r>
                    </a:p>
                  </a:txBody>
                  <a:tcPr>
                    <a:lnB w="12700" cap="flat" cmpd="sng" algn="ctr">
                      <a:noFill/>
                      <a:prstDash val="solid"/>
                      <a:round/>
                      <a:headEnd type="none" w="med" len="med"/>
                      <a:tailEnd type="none" w="med" len="med"/>
                    </a:lnB>
                    <a:solidFill>
                      <a:schemeClr val="accent1"/>
                    </a:solidFill>
                  </a:tcPr>
                </a:tc>
                <a:tc hMerge="1">
                  <a:txBody>
                    <a:bodyPr/>
                    <a:lstStyle/>
                    <a:p>
                      <a:endParaRPr lang="en-GB" sz="1400">
                        <a:latin typeface="+mn-lt"/>
                      </a:endParaRPr>
                    </a:p>
                  </a:txBody>
                  <a:tcPr/>
                </a:tc>
                <a:tc hMerge="1">
                  <a:txBody>
                    <a:bodyPr/>
                    <a:lstStyle/>
                    <a:p>
                      <a:endParaRPr lang="en-GB" sz="1400">
                        <a:latin typeface="+mn-lt"/>
                      </a:endParaRPr>
                    </a:p>
                  </a:txBody>
                  <a:tcPr/>
                </a:tc>
                <a:tc rowSpan="2">
                  <a:txBody>
                    <a:bodyPr/>
                    <a:lstStyle/>
                    <a:p>
                      <a:r>
                        <a:rPr lang="en-GB" sz="1200">
                          <a:solidFill>
                            <a:schemeClr val="bg1"/>
                          </a:solidFill>
                          <a:latin typeface="+mn-lt"/>
                        </a:rPr>
                        <a:t>Deep-dive reference</a:t>
                      </a:r>
                    </a:p>
                  </a:txBody>
                  <a:tcPr>
                    <a:solidFill>
                      <a:schemeClr val="accent1"/>
                    </a:solidFill>
                  </a:tcPr>
                </a:tc>
                <a:extLst>
                  <a:ext uri="{0D108BD9-81ED-4DB2-BD59-A6C34878D82A}">
                    <a16:rowId xmlns:a16="http://schemas.microsoft.com/office/drawing/2014/main" val="1757922313"/>
                  </a:ext>
                </a:extLst>
              </a:tr>
              <a:tr h="603395">
                <a:tc gridSpan="2" vMerge="1">
                  <a:txBody>
                    <a:bodyPr/>
                    <a:lstStyle/>
                    <a:p>
                      <a:endParaRPr lang="en-GB" sz="2000" b="1">
                        <a:latin typeface="+mj-lt"/>
                      </a:endParaRPr>
                    </a:p>
                  </a:txBody>
                  <a:tcPr/>
                </a:tc>
                <a:tc hMerge="1" vMerge="1">
                  <a:txBody>
                    <a:bodyPr/>
                    <a:lstStyle/>
                    <a:p>
                      <a:endParaRPr lang="en-GB" sz="1400">
                        <a:latin typeface="+mn-lt"/>
                      </a:endParaRPr>
                    </a:p>
                  </a:txBody>
                  <a:tcPr/>
                </a:tc>
                <a:tc vMerge="1">
                  <a:txBody>
                    <a:bodyPr/>
                    <a:lstStyle/>
                    <a:p>
                      <a:pPr marL="359988" marR="0" lvl="1" indent="-179994" algn="l" defTabSz="914370" rtl="0" eaLnBrk="1" latinLnBrk="0" hangingPunct="1">
                        <a:lnSpc>
                          <a:spcPct val="100000"/>
                        </a:lnSpc>
                        <a:spcBef>
                          <a:spcPts val="300"/>
                        </a:spcBef>
                        <a:spcAft>
                          <a:spcPts val="0"/>
                        </a:spcAft>
                        <a:buClrTx/>
                        <a:buSzPct val="100000"/>
                        <a:buFont typeface="Arial" panose="020B0604020202020204" pitchFamily="34" charset="0"/>
                        <a:buChar char="–"/>
                      </a:pPr>
                      <a:endParaRPr lang="en-GB" sz="1400" b="0" i="0" u="none" strike="noStrike" baseline="0">
                        <a:solidFill>
                          <a:srgbClr val="000000"/>
                        </a:solidFill>
                        <a:latin typeface="+mn-lt"/>
                      </a:endParaRPr>
                    </a:p>
                  </a:txBody>
                  <a:tcPr/>
                </a:tc>
                <a:tc>
                  <a:txBody>
                    <a:bodyPr/>
                    <a:lstStyle/>
                    <a:p>
                      <a:pPr marL="0" marR="0" lvl="0" indent="0" algn="ctr" defTabSz="914370" rtl="0" eaLnBrk="1" fontAlgn="auto" latinLnBrk="0" hangingPunct="1">
                        <a:lnSpc>
                          <a:spcPct val="100000"/>
                        </a:lnSpc>
                        <a:spcBef>
                          <a:spcPts val="600"/>
                        </a:spcBef>
                        <a:spcAft>
                          <a:spcPts val="0"/>
                        </a:spcAft>
                        <a:buClrTx/>
                        <a:buSzPct val="100000"/>
                        <a:buFont typeface="Arial" panose="020B0604020202020204" pitchFamily="34" charset="0"/>
                        <a:buNone/>
                        <a:tabLst/>
                        <a:defRPr/>
                      </a:pPr>
                      <a:r>
                        <a:rPr lang="en-US" sz="1200" i="1" dirty="0">
                          <a:solidFill>
                            <a:schemeClr val="bg1"/>
                          </a:solidFill>
                        </a:rPr>
                        <a:t>Technical levers</a:t>
                      </a:r>
                      <a:endParaRPr lang="en-GB" sz="1200" i="1" dirty="0">
                        <a:solidFill>
                          <a:schemeClr val="bg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marL="0" marR="0" lvl="0" indent="0" algn="ctr" defTabSz="914370" rtl="0" eaLnBrk="1" latinLnBrk="0" hangingPunct="1">
                        <a:lnSpc>
                          <a:spcPct val="100000"/>
                        </a:lnSpc>
                        <a:spcBef>
                          <a:spcPts val="600"/>
                        </a:spcBef>
                        <a:spcAft>
                          <a:spcPts val="0"/>
                        </a:spcAft>
                        <a:buClrTx/>
                        <a:buSzPct val="100000"/>
                        <a:buFont typeface="Arial" panose="020B0604020202020204" pitchFamily="34" charset="0"/>
                        <a:buNone/>
                      </a:pPr>
                      <a:r>
                        <a:rPr lang="en-GB" sz="1200" b="0" i="1" u="none" strike="noStrike" baseline="0">
                          <a:solidFill>
                            <a:schemeClr val="bg1"/>
                          </a:solidFill>
                          <a:latin typeface="+mn-lt"/>
                        </a:rPr>
                        <a:t>Strategic actions on models</a:t>
                      </a:r>
                    </a:p>
                  </a:txBody>
                  <a:tcPr>
                    <a:lnT w="12700" cap="flat" cmpd="sng" algn="ctr">
                      <a:noFill/>
                      <a:prstDash val="solid"/>
                      <a:round/>
                      <a:headEnd type="none" w="med" len="med"/>
                      <a:tailEnd type="none" w="med" len="med"/>
                    </a:lnT>
                    <a:solidFill>
                      <a:schemeClr val="accent1"/>
                    </a:solidFill>
                  </a:tcPr>
                </a:tc>
                <a:tc>
                  <a:txBody>
                    <a:bodyPr/>
                    <a:lstStyle/>
                    <a:p>
                      <a:pPr marL="0" marR="0" lvl="0" indent="0" algn="ctr" defTabSz="914370" rtl="0" eaLnBrk="1" latinLnBrk="0" hangingPunct="1">
                        <a:lnSpc>
                          <a:spcPct val="100000"/>
                        </a:lnSpc>
                        <a:spcBef>
                          <a:spcPts val="600"/>
                        </a:spcBef>
                        <a:spcAft>
                          <a:spcPts val="0"/>
                        </a:spcAft>
                        <a:buClrTx/>
                        <a:buSzPct val="100000"/>
                        <a:buFont typeface="Arial" panose="020B0604020202020204" pitchFamily="34" charset="0"/>
                        <a:buNone/>
                      </a:pPr>
                      <a:r>
                        <a:rPr lang="en-GB" sz="1200" b="0" i="1" u="none" strike="noStrike" baseline="0">
                          <a:solidFill>
                            <a:schemeClr val="bg1"/>
                          </a:solidFill>
                          <a:latin typeface="+mn-lt"/>
                        </a:rPr>
                        <a:t>Other strategic choices</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1"/>
                    </a:solidFill>
                  </a:tcPr>
                </a:tc>
                <a:tc vMerge="1">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endParaRPr lang="en-GB" sz="1400" b="0" i="0" u="none" strike="noStrike" baseline="0">
                        <a:solidFill>
                          <a:schemeClr val="tx1"/>
                        </a:solidFill>
                        <a:latin typeface="+mn-lt"/>
                      </a:endParaRPr>
                    </a:p>
                  </a:txBody>
                  <a:tcPr/>
                </a:tc>
                <a:extLst>
                  <a:ext uri="{0D108BD9-81ED-4DB2-BD59-A6C34878D82A}">
                    <a16:rowId xmlns:a16="http://schemas.microsoft.com/office/drawing/2014/main" val="774366922"/>
                  </a:ext>
                </a:extLst>
              </a:tr>
              <a:tr h="1020023">
                <a:tc>
                  <a:txBody>
                    <a:bodyPr/>
                    <a:lstStyle/>
                    <a:p>
                      <a:r>
                        <a:rPr lang="en-GB" sz="2000" b="1">
                          <a:latin typeface="+mj-lt"/>
                        </a:rPr>
                        <a:t>A</a:t>
                      </a:r>
                    </a:p>
                  </a:txBody>
                  <a:tcPr/>
                </a:tc>
                <a:tc>
                  <a:txBody>
                    <a:bodyPr/>
                    <a:lstStyle/>
                    <a:p>
                      <a:r>
                        <a:rPr lang="en-GB" sz="1200">
                          <a:latin typeface="+mn-lt"/>
                        </a:rPr>
                        <a:t>Output floor for internal models RWAs</a:t>
                      </a:r>
                    </a:p>
                    <a:p>
                      <a:endParaRPr lang="en-GB" sz="1200">
                        <a:latin typeface="+mn-lt"/>
                      </a:endParaRPr>
                    </a:p>
                  </a:txBody>
                  <a:tcPr/>
                </a:tc>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r>
                        <a:rPr lang="en-GB" sz="1200" b="0" i="0" u="none" strike="noStrike" baseline="0">
                          <a:solidFill>
                            <a:srgbClr val="000000"/>
                          </a:solidFill>
                          <a:latin typeface="+mn-lt"/>
                        </a:rPr>
                        <a:t>Total RWAs from internal models </a:t>
                      </a:r>
                      <a:r>
                        <a:rPr lang="en-GB" sz="1200" b="1" i="0" u="none" strike="noStrike" baseline="0">
                          <a:solidFill>
                            <a:srgbClr val="000000"/>
                          </a:solidFill>
                          <a:latin typeface="+mn-lt"/>
                        </a:rPr>
                        <a:t>floored at 72.5% of SA RWAs</a:t>
                      </a:r>
                    </a:p>
                    <a:p>
                      <a:pPr marL="359988" marR="0" lvl="1" indent="-179994" algn="l" defTabSz="914370" rtl="0" eaLnBrk="1" latinLnBrk="0" hangingPunct="1">
                        <a:lnSpc>
                          <a:spcPct val="100000"/>
                        </a:lnSpc>
                        <a:spcBef>
                          <a:spcPts val="300"/>
                        </a:spcBef>
                        <a:spcAft>
                          <a:spcPts val="0"/>
                        </a:spcAft>
                        <a:buClrTx/>
                        <a:buSzPct val="100000"/>
                        <a:buFont typeface="Arial" panose="020B0604020202020204" pitchFamily="34" charset="0"/>
                        <a:buChar char="–"/>
                      </a:pPr>
                      <a:r>
                        <a:rPr lang="en-GB" sz="1200" b="0" i="0" u="none" strike="noStrike" baseline="0">
                          <a:solidFill>
                            <a:srgbClr val="000000"/>
                          </a:solidFill>
                          <a:latin typeface="+mn-lt"/>
                        </a:rPr>
                        <a:t>The floor for the purposes of the group ratio calculated at the highest level </a:t>
                      </a:r>
                      <a:br>
                        <a:rPr lang="en-GB" sz="1200" b="0" i="0" u="none" strike="noStrike" baseline="0">
                          <a:solidFill>
                            <a:srgbClr val="000000"/>
                          </a:solidFill>
                          <a:latin typeface="+mn-lt"/>
                        </a:rPr>
                      </a:br>
                      <a:r>
                        <a:rPr lang="en-GB" sz="1200" b="0" i="0" u="none" strike="noStrike" baseline="0">
                          <a:solidFill>
                            <a:srgbClr val="000000"/>
                          </a:solidFill>
                          <a:latin typeface="+mn-lt"/>
                        </a:rPr>
                        <a:t>of consolidation in the EU</a:t>
                      </a:r>
                    </a:p>
                    <a:p>
                      <a:pPr marL="359988" marR="0" lvl="1" indent="-179994" algn="l" defTabSz="914370" rtl="0" eaLnBrk="1" latinLnBrk="0" hangingPunct="1">
                        <a:lnSpc>
                          <a:spcPct val="100000"/>
                        </a:lnSpc>
                        <a:spcBef>
                          <a:spcPts val="300"/>
                        </a:spcBef>
                        <a:spcAft>
                          <a:spcPts val="0"/>
                        </a:spcAft>
                        <a:buClrTx/>
                        <a:buSzPct val="100000"/>
                        <a:buFont typeface="Arial" panose="020B0604020202020204" pitchFamily="34" charset="0"/>
                        <a:buChar char="–"/>
                      </a:pPr>
                      <a:r>
                        <a:rPr lang="en-GB" sz="1200" b="0" i="0" u="none" strike="noStrike" baseline="0">
                          <a:solidFill>
                            <a:srgbClr val="000000"/>
                          </a:solidFill>
                          <a:latin typeface="+mn-lt"/>
                        </a:rPr>
                        <a:t>Phase-in from 2025 (floor at 50%) with a 5% annual increase to 2030 </a:t>
                      </a:r>
                      <a:br>
                        <a:rPr lang="en-GB" sz="1200" b="0" i="0" u="none" strike="noStrike" baseline="0">
                          <a:solidFill>
                            <a:srgbClr val="000000"/>
                          </a:solidFill>
                          <a:latin typeface="+mn-lt"/>
                        </a:rPr>
                      </a:br>
                      <a:r>
                        <a:rPr lang="en-GB" sz="1200" b="0" i="0" u="none" strike="noStrike" baseline="0">
                          <a:solidFill>
                            <a:srgbClr val="000000"/>
                          </a:solidFill>
                          <a:latin typeface="+mn-lt"/>
                        </a:rPr>
                        <a:t>(last year increase of 2.5%) </a:t>
                      </a:r>
                    </a:p>
                  </a:txBody>
                  <a:tcPr/>
                </a:tc>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endParaRPr lang="en-GB" sz="1200" b="0" i="0" u="none" strike="noStrike" baseline="0">
                        <a:solidFill>
                          <a:schemeClr val="tx1"/>
                        </a:solidFill>
                        <a:latin typeface="+mn-lt"/>
                      </a:endParaRPr>
                    </a:p>
                  </a:txBody>
                  <a:tcPr/>
                </a:tc>
                <a:tc>
                  <a:txBody>
                    <a:bodyPr/>
                    <a:lstStyle/>
                    <a:p>
                      <a:pPr marL="0" marR="0" lvl="0" indent="0" algn="l" defTabSz="914370" rtl="0" eaLnBrk="1" latinLnBrk="0" hangingPunct="1">
                        <a:lnSpc>
                          <a:spcPct val="100000"/>
                        </a:lnSpc>
                        <a:spcBef>
                          <a:spcPts val="600"/>
                        </a:spcBef>
                        <a:spcAft>
                          <a:spcPts val="0"/>
                        </a:spcAft>
                        <a:buClrTx/>
                        <a:buSzPct val="100000"/>
                        <a:buFont typeface="Arial" panose="020B0604020202020204" pitchFamily="34" charset="0"/>
                        <a:buNone/>
                      </a:pPr>
                      <a:endParaRPr lang="en-GB" sz="1200" b="0" i="0" u="none" strike="noStrike" baseline="0">
                        <a:solidFill>
                          <a:schemeClr val="tx1"/>
                        </a:solidFill>
                        <a:latin typeface="+mn-lt"/>
                      </a:endParaRPr>
                    </a:p>
                  </a:txBody>
                  <a:tcPr/>
                </a:tc>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endParaRPr lang="en-GB" sz="1200" b="0" i="0" u="none" strike="noStrike" baseline="0">
                        <a:solidFill>
                          <a:schemeClr val="tx1"/>
                        </a:solidFill>
                        <a:latin typeface="+mn-lt"/>
                      </a:endParaRPr>
                    </a:p>
                  </a:txBody>
                  <a:tcPr/>
                </a:tc>
                <a:tc>
                  <a:txBody>
                    <a:bodyPr/>
                    <a:lstStyle/>
                    <a:p>
                      <a:pPr marL="0" marR="0" lvl="0" indent="0" algn="l" defTabSz="914370" rtl="0" eaLnBrk="1" latinLnBrk="0" hangingPunct="1">
                        <a:lnSpc>
                          <a:spcPct val="100000"/>
                        </a:lnSpc>
                        <a:spcBef>
                          <a:spcPts val="600"/>
                        </a:spcBef>
                        <a:spcAft>
                          <a:spcPts val="0"/>
                        </a:spcAft>
                        <a:buClrTx/>
                        <a:buSzPct val="100000"/>
                        <a:buFont typeface="Arial" panose="020B0604020202020204" pitchFamily="34" charset="0"/>
                        <a:buNone/>
                      </a:pPr>
                      <a:r>
                        <a:rPr lang="en-GB" sz="1200" b="0" i="0" u="none" strike="noStrike" baseline="0" dirty="0">
                          <a:solidFill>
                            <a:schemeClr val="tx1"/>
                          </a:solidFill>
                          <a:latin typeface="+mn-lt"/>
                        </a:rPr>
                        <a:t>Slides 10-11</a:t>
                      </a:r>
                    </a:p>
                  </a:txBody>
                  <a:tcPr/>
                </a:tc>
                <a:extLst>
                  <a:ext uri="{0D108BD9-81ED-4DB2-BD59-A6C34878D82A}">
                    <a16:rowId xmlns:a16="http://schemas.microsoft.com/office/drawing/2014/main" val="16601855"/>
                  </a:ext>
                </a:extLst>
              </a:tr>
              <a:tr h="861856">
                <a:tc>
                  <a:txBody>
                    <a:bodyPr/>
                    <a:lstStyle/>
                    <a:p>
                      <a:r>
                        <a:rPr lang="en-GB" sz="2000" b="1">
                          <a:latin typeface="+mj-lt"/>
                        </a:rPr>
                        <a:t>B</a:t>
                      </a:r>
                    </a:p>
                  </a:txBody>
                  <a:tcPr/>
                </a:tc>
                <a:tc>
                  <a:txBody>
                    <a:bodyPr/>
                    <a:lstStyle/>
                    <a:p>
                      <a:r>
                        <a:rPr lang="en-GB" sz="1200">
                          <a:latin typeface="+mn-lt"/>
                        </a:rPr>
                        <a:t>Revision of the CCFs</a:t>
                      </a:r>
                    </a:p>
                  </a:txBody>
                  <a:tcPr/>
                </a:tc>
                <a:tc>
                  <a:txBody>
                    <a:bodyPr/>
                    <a:lstStyle/>
                    <a:p>
                      <a:endParaRPr lang="en-GB" sz="1200">
                        <a:latin typeface="+mn-lt"/>
                      </a:endParaRPr>
                    </a:p>
                  </a:txBody>
                  <a:tcPr/>
                </a:tc>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endParaRPr lang="en-GB" sz="1200">
                        <a:solidFill>
                          <a:schemeClr val="tx1"/>
                        </a:solidFill>
                        <a:latin typeface="+mn-lt"/>
                      </a:endParaRPr>
                    </a:p>
                  </a:txBody>
                  <a:tcPr/>
                </a:tc>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endParaRPr lang="en-GB" sz="1200">
                        <a:solidFill>
                          <a:schemeClr val="tx1"/>
                        </a:solidFill>
                        <a:latin typeface="+mn-lt"/>
                      </a:endParaRPr>
                    </a:p>
                  </a:txBody>
                  <a:tcPr/>
                </a:tc>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endParaRPr lang="en-GB" sz="1200">
                        <a:solidFill>
                          <a:schemeClr val="tx1"/>
                        </a:solidFill>
                        <a:latin typeface="+mn-lt"/>
                      </a:endParaRPr>
                    </a:p>
                  </a:txBody>
                  <a:tcPr/>
                </a:tc>
                <a:tc>
                  <a:txBody>
                    <a:bodyPr/>
                    <a:lstStyle/>
                    <a:p>
                      <a:pPr marL="0" marR="0" lvl="0" indent="0" algn="l" defTabSz="914370" rtl="0" eaLnBrk="1" latinLnBrk="0" hangingPunct="1">
                        <a:lnSpc>
                          <a:spcPct val="100000"/>
                        </a:lnSpc>
                        <a:spcBef>
                          <a:spcPts val="600"/>
                        </a:spcBef>
                        <a:spcAft>
                          <a:spcPts val="0"/>
                        </a:spcAft>
                        <a:buClrTx/>
                        <a:buSzPct val="100000"/>
                        <a:buFont typeface="Arial" panose="020B0604020202020204" pitchFamily="34" charset="0"/>
                        <a:buNone/>
                      </a:pPr>
                      <a:r>
                        <a:rPr lang="en-GB" sz="1200" dirty="0">
                          <a:solidFill>
                            <a:schemeClr val="tx1"/>
                          </a:solidFill>
                          <a:latin typeface="+mn-lt"/>
                        </a:rPr>
                        <a:t>Slides 12</a:t>
                      </a:r>
                    </a:p>
                  </a:txBody>
                  <a:tcPr/>
                </a:tc>
                <a:extLst>
                  <a:ext uri="{0D108BD9-81ED-4DB2-BD59-A6C34878D82A}">
                    <a16:rowId xmlns:a16="http://schemas.microsoft.com/office/drawing/2014/main" val="3491821529"/>
                  </a:ext>
                </a:extLst>
              </a:tr>
              <a:tr h="430996">
                <a:tc>
                  <a:txBody>
                    <a:bodyPr/>
                    <a:lstStyle/>
                    <a:p>
                      <a:r>
                        <a:rPr lang="en-GB" sz="2000" b="1" kern="0">
                          <a:solidFill>
                            <a:schemeClr val="tx1"/>
                          </a:solidFill>
                          <a:latin typeface="+mj-lt"/>
                          <a:ea typeface="+mn-ea"/>
                          <a:cs typeface="+mn-cs"/>
                        </a:rPr>
                        <a:t>C</a:t>
                      </a:r>
                    </a:p>
                  </a:txBody>
                  <a:tcPr/>
                </a:tc>
                <a:tc>
                  <a:txBody>
                    <a:bodyPr/>
                    <a:lstStyle/>
                    <a:p>
                      <a:r>
                        <a:rPr lang="en-GB" sz="1200">
                          <a:latin typeface="+mn-lt"/>
                        </a:rPr>
                        <a:t>CCF estimation approach</a:t>
                      </a:r>
                    </a:p>
                  </a:txBody>
                  <a:tcPr/>
                </a:tc>
                <a:tc>
                  <a:txBody>
                    <a:bodyPr/>
                    <a:lstStyle/>
                    <a:p>
                      <a:pPr marL="171450" indent="-171450">
                        <a:buFont typeface="Arial" panose="020B0604020202020204" pitchFamily="34" charset="0"/>
                        <a:buChar char="•"/>
                      </a:pPr>
                      <a:r>
                        <a:rPr lang="en-GB" sz="1200">
                          <a:latin typeface="+mn-lt"/>
                        </a:rPr>
                        <a:t>CCF must be floored to 0 before taking the averages for calibration purposes (negative CCF can be used for risk differentiation purposes)</a:t>
                      </a:r>
                    </a:p>
                  </a:txBody>
                  <a:tcPr/>
                </a:tc>
                <a:tc>
                  <a:txBody>
                    <a:bodyPr/>
                    <a:lstStyle/>
                    <a:p>
                      <a:pPr marL="171450" indent="-171450">
                        <a:buFont typeface="Arial" panose="020B0604020202020204" pitchFamily="34" charset="0"/>
                        <a:buChar char="•"/>
                      </a:pPr>
                      <a:endParaRPr lang="en-GB" sz="1200">
                        <a:solidFill>
                          <a:schemeClr val="tx1"/>
                        </a:solidFill>
                        <a:latin typeface="+mn-lt"/>
                      </a:endParaRPr>
                    </a:p>
                  </a:txBody>
                  <a:tcPr/>
                </a:tc>
                <a:tc>
                  <a:txBody>
                    <a:bodyPr/>
                    <a:lstStyle/>
                    <a:p>
                      <a:pPr marL="171450" indent="-171450">
                        <a:buFont typeface="Arial" panose="020B0604020202020204" pitchFamily="34" charset="0"/>
                        <a:buChar char="•"/>
                      </a:pPr>
                      <a:endParaRPr lang="en-GB" sz="1200">
                        <a:solidFill>
                          <a:schemeClr val="tx1"/>
                        </a:solidFill>
                        <a:latin typeface="+mn-lt"/>
                      </a:endParaRPr>
                    </a:p>
                  </a:txBody>
                  <a:tcPr/>
                </a:tc>
                <a:tc>
                  <a:txBody>
                    <a:bodyPr/>
                    <a:lstStyle/>
                    <a:p>
                      <a:pPr marL="171450" indent="-171450">
                        <a:buFont typeface="Arial" panose="020B0604020202020204" pitchFamily="34" charset="0"/>
                        <a:buChar char="•"/>
                      </a:pPr>
                      <a:endParaRPr lang="en-GB" sz="1200">
                        <a:solidFill>
                          <a:schemeClr val="tx1"/>
                        </a:solidFill>
                        <a:latin typeface="+mn-lt"/>
                      </a:endParaRPr>
                    </a:p>
                  </a:txBody>
                  <a:tcPr/>
                </a:tc>
                <a:tc>
                  <a:txBody>
                    <a:bodyPr/>
                    <a:lstStyle/>
                    <a:p>
                      <a:pPr marL="0" indent="0">
                        <a:buFont typeface="Arial" panose="020B0604020202020204" pitchFamily="34" charset="0"/>
                        <a:buNone/>
                      </a:pPr>
                      <a:r>
                        <a:rPr lang="en-GB" sz="1200" dirty="0">
                          <a:solidFill>
                            <a:schemeClr val="tx1"/>
                          </a:solidFill>
                          <a:latin typeface="+mn-lt"/>
                        </a:rPr>
                        <a:t>Slide 13</a:t>
                      </a:r>
                    </a:p>
                  </a:txBody>
                  <a:tcPr/>
                </a:tc>
                <a:extLst>
                  <a:ext uri="{0D108BD9-81ED-4DB2-BD59-A6C34878D82A}">
                    <a16:rowId xmlns:a16="http://schemas.microsoft.com/office/drawing/2014/main" val="3789615454"/>
                  </a:ext>
                </a:extLst>
              </a:tr>
              <a:tr h="603395">
                <a:tc>
                  <a:txBody>
                    <a:bodyPr/>
                    <a:lstStyle/>
                    <a:p>
                      <a:r>
                        <a:rPr lang="en-GB" sz="2000" b="1" kern="0">
                          <a:solidFill>
                            <a:schemeClr val="tx1"/>
                          </a:solidFill>
                          <a:latin typeface="+mj-lt"/>
                          <a:ea typeface="+mn-ea"/>
                          <a:cs typeface="+mn-cs"/>
                        </a:rPr>
                        <a:t>D</a:t>
                      </a:r>
                    </a:p>
                  </a:txBody>
                  <a:tcPr/>
                </a:tc>
                <a:tc>
                  <a:txBody>
                    <a:bodyPr/>
                    <a:lstStyle/>
                    <a:p>
                      <a:r>
                        <a:rPr lang="en-GB" sz="1200">
                          <a:latin typeface="+mn-lt"/>
                        </a:rPr>
                        <a:t>Effective maturity </a:t>
                      </a:r>
                    </a:p>
                  </a:txBody>
                  <a:tcPr/>
                </a:tc>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r>
                        <a:rPr lang="en-GB" sz="1200" dirty="0">
                          <a:latin typeface="+mn-lt"/>
                        </a:rPr>
                        <a:t>Effective maturity (instead of regulatory) can be used also in case of F-IRB approach</a:t>
                      </a:r>
                      <a:endParaRPr lang="en-GB" sz="1200" dirty="0">
                        <a:solidFill>
                          <a:srgbClr val="FF0000"/>
                        </a:solidFill>
                        <a:latin typeface="+mn-lt"/>
                      </a:endParaRPr>
                    </a:p>
                  </a:txBody>
                  <a:tcPr/>
                </a:tc>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endParaRPr lang="en-GB" sz="1200">
                        <a:solidFill>
                          <a:schemeClr val="tx1"/>
                        </a:solidFill>
                        <a:latin typeface="+mn-lt"/>
                      </a:endParaRPr>
                    </a:p>
                  </a:txBody>
                  <a:tcPr/>
                </a:tc>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endParaRPr lang="en-GB" sz="1200">
                        <a:solidFill>
                          <a:schemeClr val="tx1"/>
                        </a:solidFill>
                        <a:latin typeface="+mn-lt"/>
                      </a:endParaRPr>
                    </a:p>
                  </a:txBody>
                  <a:tcPr/>
                </a:tc>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endParaRPr lang="en-GB" sz="1200">
                        <a:solidFill>
                          <a:schemeClr val="tx1"/>
                        </a:solidFill>
                        <a:latin typeface="+mn-lt"/>
                      </a:endParaRPr>
                    </a:p>
                  </a:txBody>
                  <a:tcPr/>
                </a:tc>
                <a:tc>
                  <a:txBody>
                    <a:bodyPr/>
                    <a:lstStyle/>
                    <a:p>
                      <a:pPr marL="0" marR="0" lvl="0" indent="0" algn="l" defTabSz="914370" rtl="0" eaLnBrk="1" latinLnBrk="0" hangingPunct="1">
                        <a:lnSpc>
                          <a:spcPct val="100000"/>
                        </a:lnSpc>
                        <a:spcBef>
                          <a:spcPts val="600"/>
                        </a:spcBef>
                        <a:spcAft>
                          <a:spcPts val="0"/>
                        </a:spcAft>
                        <a:buClrTx/>
                        <a:buSzPct val="100000"/>
                        <a:buFont typeface="Arial" panose="020B0604020202020204" pitchFamily="34" charset="0"/>
                        <a:buNone/>
                      </a:pPr>
                      <a:r>
                        <a:rPr lang="en-GB" sz="1200" dirty="0">
                          <a:solidFill>
                            <a:schemeClr val="tx1"/>
                          </a:solidFill>
                          <a:latin typeface="+mn-lt"/>
                        </a:rPr>
                        <a:t>Slide 14</a:t>
                      </a:r>
                    </a:p>
                  </a:txBody>
                  <a:tcPr/>
                </a:tc>
                <a:extLst>
                  <a:ext uri="{0D108BD9-81ED-4DB2-BD59-A6C34878D82A}">
                    <a16:rowId xmlns:a16="http://schemas.microsoft.com/office/drawing/2014/main" val="3910793547"/>
                  </a:ext>
                </a:extLst>
              </a:tr>
              <a:tr h="502828">
                <a:tc>
                  <a:txBody>
                    <a:bodyPr/>
                    <a:lstStyle/>
                    <a:p>
                      <a:r>
                        <a:rPr lang="en-GB" sz="2000" b="1" kern="0">
                          <a:solidFill>
                            <a:schemeClr val="tx1"/>
                          </a:solidFill>
                          <a:latin typeface="+mj-lt"/>
                          <a:ea typeface="+mn-ea"/>
                          <a:cs typeface="+mn-cs"/>
                        </a:rPr>
                        <a:t>E</a:t>
                      </a:r>
                    </a:p>
                  </a:txBody>
                  <a:tcPr>
                    <a:lnB w="12700" cap="flat" cmpd="sng" algn="ctr">
                      <a:noFill/>
                      <a:prstDash val="solid"/>
                      <a:round/>
                      <a:headEnd type="none" w="med" len="med"/>
                      <a:tailEnd type="none" w="med" len="med"/>
                    </a:lnB>
                  </a:tcPr>
                </a:tc>
                <a:tc>
                  <a:txBody>
                    <a:bodyPr/>
                    <a:lstStyle/>
                    <a:p>
                      <a:r>
                        <a:rPr lang="en-GB" sz="1200">
                          <a:latin typeface="+mn-lt"/>
                        </a:rPr>
                        <a:t>LGD</a:t>
                      </a:r>
                    </a:p>
                  </a:txBody>
                  <a:tcPr>
                    <a:lnB w="12700" cap="flat" cmpd="sng" algn="ctr">
                      <a:noFill/>
                      <a:prstDash val="solid"/>
                      <a:round/>
                      <a:headEnd type="none" w="med" len="med"/>
                      <a:tailEnd type="none" w="med" len="med"/>
                    </a:lnB>
                  </a:tcPr>
                </a:tc>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r>
                        <a:rPr lang="en-GB" sz="1200">
                          <a:solidFill>
                            <a:schemeClr val="tx1"/>
                          </a:solidFill>
                          <a:latin typeface="+mn-lt"/>
                        </a:rPr>
                        <a:t>LGD floors introduced under A-IRB approach</a:t>
                      </a:r>
                    </a:p>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r>
                        <a:rPr lang="en-GB" sz="1200">
                          <a:solidFill>
                            <a:schemeClr val="tx1"/>
                          </a:solidFill>
                          <a:latin typeface="+mn-lt"/>
                        </a:rPr>
                        <a:t>Unsecured LGD decreased from 45% to 40% for non-financial corporates</a:t>
                      </a:r>
                    </a:p>
                  </a:txBody>
                  <a:tcPr>
                    <a:lnB w="12700" cap="flat" cmpd="sng" algn="ctr">
                      <a:noFill/>
                      <a:prstDash val="solid"/>
                      <a:round/>
                      <a:headEnd type="none" w="med" len="med"/>
                      <a:tailEnd type="none" w="med" len="med"/>
                    </a:lnB>
                  </a:tcPr>
                </a:tc>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endParaRPr lang="en-GB" sz="1200">
                        <a:solidFill>
                          <a:schemeClr val="tx1"/>
                        </a:solidFill>
                        <a:latin typeface="+mn-lt"/>
                      </a:endParaRPr>
                    </a:p>
                  </a:txBody>
                  <a:tcPr>
                    <a:lnB w="12700" cap="flat" cmpd="sng" algn="ctr">
                      <a:noFill/>
                      <a:prstDash val="solid"/>
                      <a:round/>
                      <a:headEnd type="none" w="med" len="med"/>
                      <a:tailEnd type="none" w="med" len="med"/>
                    </a:lnB>
                  </a:tcPr>
                </a:tc>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endParaRPr lang="en-GB" sz="1200">
                        <a:solidFill>
                          <a:schemeClr val="tx1"/>
                        </a:solidFill>
                        <a:latin typeface="+mn-lt"/>
                      </a:endParaRPr>
                    </a:p>
                  </a:txBody>
                  <a:tcPr>
                    <a:lnB w="12700" cap="flat" cmpd="sng" algn="ctr">
                      <a:noFill/>
                      <a:prstDash val="solid"/>
                      <a:round/>
                      <a:headEnd type="none" w="med" len="med"/>
                      <a:tailEnd type="none" w="med" len="med"/>
                    </a:lnB>
                  </a:tcPr>
                </a:tc>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endParaRPr lang="en-GB" sz="1200">
                        <a:solidFill>
                          <a:schemeClr val="tx1"/>
                        </a:solidFill>
                        <a:latin typeface="+mn-lt"/>
                      </a:endParaRPr>
                    </a:p>
                  </a:txBody>
                  <a:tcPr>
                    <a:lnB w="12700" cap="flat" cmpd="sng" algn="ctr">
                      <a:noFill/>
                      <a:prstDash val="solid"/>
                      <a:round/>
                      <a:headEnd type="none" w="med" len="med"/>
                      <a:tailEnd type="none" w="med" len="med"/>
                    </a:lnB>
                  </a:tcPr>
                </a:tc>
                <a:tc>
                  <a:txBody>
                    <a:bodyPr/>
                    <a:lstStyle/>
                    <a:p>
                      <a:pPr marL="0" marR="0" lvl="0" indent="0" algn="l" defTabSz="914370" rtl="0" eaLnBrk="1" latinLnBrk="0" hangingPunct="1">
                        <a:lnSpc>
                          <a:spcPct val="100000"/>
                        </a:lnSpc>
                        <a:spcBef>
                          <a:spcPts val="600"/>
                        </a:spcBef>
                        <a:spcAft>
                          <a:spcPts val="0"/>
                        </a:spcAft>
                        <a:buClrTx/>
                        <a:buSzPct val="100000"/>
                        <a:buFont typeface="Arial" panose="020B0604020202020204" pitchFamily="34" charset="0"/>
                        <a:buNone/>
                      </a:pPr>
                      <a:r>
                        <a:rPr lang="en-GB" sz="1200" dirty="0">
                          <a:solidFill>
                            <a:schemeClr val="tx1"/>
                          </a:solidFill>
                          <a:latin typeface="+mn-lt"/>
                        </a:rPr>
                        <a:t>Slide 15</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891249073"/>
                  </a:ext>
                </a:extLst>
              </a:tr>
            </a:tbl>
          </a:graphicData>
        </a:graphic>
      </p:graphicFrame>
      <p:graphicFrame>
        <p:nvGraphicFramePr>
          <p:cNvPr id="5" name="Table 4">
            <a:extLst>
              <a:ext uri="{FF2B5EF4-FFF2-40B4-BE49-F238E27FC236}">
                <a16:creationId xmlns:a16="http://schemas.microsoft.com/office/drawing/2014/main" id="{CE60E93A-42DF-898E-C646-A9812CF846C6}"/>
              </a:ext>
            </a:extLst>
          </p:cNvPr>
          <p:cNvGraphicFramePr>
            <a:graphicFrameLocks noGrp="1"/>
          </p:cNvGraphicFramePr>
          <p:nvPr>
            <p:extLst>
              <p:ext uri="{D42A27DB-BD31-4B8C-83A1-F6EECF244321}">
                <p14:modId xmlns:p14="http://schemas.microsoft.com/office/powerpoint/2010/main" val="215313673"/>
              </p:ext>
            </p:extLst>
          </p:nvPr>
        </p:nvGraphicFramePr>
        <p:xfrm>
          <a:off x="2224420" y="3429000"/>
          <a:ext cx="4759842" cy="833390"/>
        </p:xfrm>
        <a:graphic>
          <a:graphicData uri="http://schemas.openxmlformats.org/drawingml/2006/table">
            <a:tbl>
              <a:tblPr firstRow="1" bandRow="1">
                <a:tableStyleId>{839DD9DD-9E6C-4910-8AC0-68ADFF6A6AFC}</a:tableStyleId>
              </a:tblPr>
              <a:tblGrid>
                <a:gridCol w="2926553">
                  <a:extLst>
                    <a:ext uri="{9D8B030D-6E8A-4147-A177-3AD203B41FA5}">
                      <a16:colId xmlns:a16="http://schemas.microsoft.com/office/drawing/2014/main" val="20135285"/>
                    </a:ext>
                  </a:extLst>
                </a:gridCol>
                <a:gridCol w="651593">
                  <a:extLst>
                    <a:ext uri="{9D8B030D-6E8A-4147-A177-3AD203B41FA5}">
                      <a16:colId xmlns:a16="http://schemas.microsoft.com/office/drawing/2014/main" val="913958633"/>
                    </a:ext>
                  </a:extLst>
                </a:gridCol>
                <a:gridCol w="538474">
                  <a:extLst>
                    <a:ext uri="{9D8B030D-6E8A-4147-A177-3AD203B41FA5}">
                      <a16:colId xmlns:a16="http://schemas.microsoft.com/office/drawing/2014/main" val="4192250358"/>
                    </a:ext>
                  </a:extLst>
                </a:gridCol>
                <a:gridCol w="643222">
                  <a:extLst>
                    <a:ext uri="{9D8B030D-6E8A-4147-A177-3AD203B41FA5}">
                      <a16:colId xmlns:a16="http://schemas.microsoft.com/office/drawing/2014/main" val="10833140"/>
                    </a:ext>
                  </a:extLst>
                </a:gridCol>
              </a:tblGrid>
              <a:tr h="0">
                <a:tc>
                  <a:txBody>
                    <a:bodyPr/>
                    <a:lstStyle/>
                    <a:p>
                      <a:r>
                        <a:rPr lang="en-GB" sz="1200"/>
                        <a:t>Products: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t>SA</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t>F-IRB</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t>B IV</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82011"/>
                  </a:ext>
                </a:extLst>
              </a:tr>
              <a:tr h="233815">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r>
                        <a:rPr lang="en-US" sz="1200"/>
                        <a:t>Unconditionally cancellable comm.</a:t>
                      </a:r>
                      <a:endParaRPr lang="en-GB" sz="120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t>0%</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t>0%</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chemeClr val="accent1"/>
                          </a:solidFill>
                        </a:rPr>
                        <a:t>10%</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968840"/>
                  </a:ext>
                </a:extLst>
              </a:tr>
              <a:tr h="233815">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r>
                        <a:rPr lang="en-GB" sz="1200"/>
                        <a:t>Other commitments</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t>20-50%</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t>75%</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chemeClr val="accent1"/>
                          </a:solidFill>
                        </a:rPr>
                        <a:t>40%</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5413895"/>
                  </a:ext>
                </a:extLst>
              </a:tr>
              <a:tr h="116850">
                <a:tc>
                  <a:txBody>
                    <a:bodyPr/>
                    <a:lstStyle/>
                    <a:p>
                      <a:pPr marL="179994" marR="0" lvl="0" indent="-179994" algn="l" defTabSz="914370" rtl="0" eaLnBrk="1" latinLnBrk="0" hangingPunct="1">
                        <a:lnSpc>
                          <a:spcPct val="100000"/>
                        </a:lnSpc>
                        <a:spcBef>
                          <a:spcPts val="600"/>
                        </a:spcBef>
                        <a:spcAft>
                          <a:spcPts val="0"/>
                        </a:spcAft>
                        <a:buClrTx/>
                        <a:buSzPct val="100000"/>
                        <a:buFont typeface="Arial" panose="020B0604020202020204" pitchFamily="34" charset="0"/>
                        <a:buChar char="•"/>
                      </a:pPr>
                      <a:r>
                        <a:rPr lang="en-GB" sz="1200" b="0" kern="0">
                          <a:solidFill>
                            <a:schemeClr val="tx1"/>
                          </a:solidFill>
                          <a:latin typeface="+mn-lt"/>
                          <a:ea typeface="+mn-ea"/>
                          <a:cs typeface="+mn-cs"/>
                        </a:rPr>
                        <a:t>RUF and NIF</a:t>
                      </a:r>
                      <a:r>
                        <a:rPr lang="en-GB" sz="1200" b="0" kern="0" baseline="30000">
                          <a:solidFill>
                            <a:schemeClr val="tx1"/>
                          </a:solidFill>
                          <a:latin typeface="+mn-lt"/>
                          <a:ea typeface="+mn-ea"/>
                          <a:cs typeface="+mn-cs"/>
                        </a:rPr>
                        <a:t>1</a:t>
                      </a:r>
                      <a:endParaRPr lang="en-GB" sz="1200" baseline="3000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t>50%</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t>75%</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chemeClr val="accent1"/>
                          </a:solidFill>
                        </a:rPr>
                        <a:t>50%</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305147"/>
                  </a:ext>
                </a:extLst>
              </a:tr>
            </a:tbl>
          </a:graphicData>
        </a:graphic>
      </p:graphicFrame>
      <p:sp>
        <p:nvSpPr>
          <p:cNvPr id="3" name="Freeform: Shape 2">
            <a:extLst>
              <a:ext uri="{FF2B5EF4-FFF2-40B4-BE49-F238E27FC236}">
                <a16:creationId xmlns:a16="http://schemas.microsoft.com/office/drawing/2014/main" id="{F8880C9D-4A63-4B88-32BC-14D94C349422}"/>
              </a:ext>
            </a:extLst>
          </p:cNvPr>
          <p:cNvSpPr>
            <a:spLocks noChangeAspect="1"/>
          </p:cNvSpPr>
          <p:nvPr/>
        </p:nvSpPr>
        <p:spPr>
          <a:xfrm>
            <a:off x="8293929" y="2689066"/>
            <a:ext cx="231257" cy="156137"/>
          </a:xfrm>
          <a:custGeom>
            <a:avLst/>
            <a:gdLst/>
            <a:ahLst/>
            <a:cxnLst/>
            <a:rect l="0" t="0" r="0" b="0"/>
            <a:pathLst>
              <a:path w="338583" h="228601">
                <a:moveTo>
                  <a:pt x="54991" y="171450"/>
                </a:moveTo>
                <a:lnTo>
                  <a:pt x="0" y="114300"/>
                </a:lnTo>
                <a:lnTo>
                  <a:pt x="109982" y="228600"/>
                </a:lnTo>
                <a:lnTo>
                  <a:pt x="338582" y="0"/>
                </a:lnTo>
                <a:lnTo>
                  <a:pt x="224282" y="114300"/>
                </a:lnTo>
              </a:path>
            </a:pathLst>
          </a:cu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Shape 9">
            <a:extLst>
              <a:ext uri="{FF2B5EF4-FFF2-40B4-BE49-F238E27FC236}">
                <a16:creationId xmlns:a16="http://schemas.microsoft.com/office/drawing/2014/main" id="{DAE7F920-7417-C825-AFD6-3820EC376FBB}"/>
              </a:ext>
            </a:extLst>
          </p:cNvPr>
          <p:cNvSpPr>
            <a:spLocks noChangeAspect="1"/>
          </p:cNvSpPr>
          <p:nvPr/>
        </p:nvSpPr>
        <p:spPr>
          <a:xfrm>
            <a:off x="9913180" y="3759552"/>
            <a:ext cx="231257" cy="156137"/>
          </a:xfrm>
          <a:custGeom>
            <a:avLst/>
            <a:gdLst/>
            <a:ahLst/>
            <a:cxnLst/>
            <a:rect l="0" t="0" r="0" b="0"/>
            <a:pathLst>
              <a:path w="338583" h="228601">
                <a:moveTo>
                  <a:pt x="54991" y="171450"/>
                </a:moveTo>
                <a:lnTo>
                  <a:pt x="0" y="114300"/>
                </a:lnTo>
                <a:lnTo>
                  <a:pt x="109982" y="228600"/>
                </a:lnTo>
                <a:lnTo>
                  <a:pt x="338582" y="0"/>
                </a:lnTo>
                <a:lnTo>
                  <a:pt x="224282" y="114300"/>
                </a:lnTo>
              </a:path>
            </a:pathLst>
          </a:cu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Freeform: Shape 10">
            <a:extLst>
              <a:ext uri="{FF2B5EF4-FFF2-40B4-BE49-F238E27FC236}">
                <a16:creationId xmlns:a16="http://schemas.microsoft.com/office/drawing/2014/main" id="{22200478-A655-E488-1F0E-22714DA8CA59}"/>
              </a:ext>
            </a:extLst>
          </p:cNvPr>
          <p:cNvSpPr>
            <a:spLocks noChangeAspect="1"/>
          </p:cNvSpPr>
          <p:nvPr/>
        </p:nvSpPr>
        <p:spPr>
          <a:xfrm>
            <a:off x="8293929" y="4422650"/>
            <a:ext cx="231257" cy="156137"/>
          </a:xfrm>
          <a:custGeom>
            <a:avLst/>
            <a:gdLst/>
            <a:ahLst/>
            <a:cxnLst/>
            <a:rect l="0" t="0" r="0" b="0"/>
            <a:pathLst>
              <a:path w="338583" h="228601">
                <a:moveTo>
                  <a:pt x="54991" y="171450"/>
                </a:moveTo>
                <a:lnTo>
                  <a:pt x="0" y="114300"/>
                </a:lnTo>
                <a:lnTo>
                  <a:pt x="109982" y="228600"/>
                </a:lnTo>
                <a:lnTo>
                  <a:pt x="338582" y="0"/>
                </a:lnTo>
                <a:lnTo>
                  <a:pt x="224282" y="114300"/>
                </a:lnTo>
              </a:path>
            </a:pathLst>
          </a:cu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Freeform: Shape 11">
            <a:extLst>
              <a:ext uri="{FF2B5EF4-FFF2-40B4-BE49-F238E27FC236}">
                <a16:creationId xmlns:a16="http://schemas.microsoft.com/office/drawing/2014/main" id="{92B04FC7-2DC0-73A5-E205-7F46C74C4A1B}"/>
              </a:ext>
            </a:extLst>
          </p:cNvPr>
          <p:cNvSpPr>
            <a:spLocks noChangeAspect="1"/>
          </p:cNvSpPr>
          <p:nvPr/>
        </p:nvSpPr>
        <p:spPr>
          <a:xfrm>
            <a:off x="9103555" y="4432175"/>
            <a:ext cx="231257" cy="156137"/>
          </a:xfrm>
          <a:custGeom>
            <a:avLst/>
            <a:gdLst/>
            <a:ahLst/>
            <a:cxnLst/>
            <a:rect l="0" t="0" r="0" b="0"/>
            <a:pathLst>
              <a:path w="338583" h="228601">
                <a:moveTo>
                  <a:pt x="54991" y="171450"/>
                </a:moveTo>
                <a:lnTo>
                  <a:pt x="0" y="114300"/>
                </a:lnTo>
                <a:lnTo>
                  <a:pt x="109982" y="228600"/>
                </a:lnTo>
                <a:lnTo>
                  <a:pt x="338582" y="0"/>
                </a:lnTo>
                <a:lnTo>
                  <a:pt x="224282" y="114300"/>
                </a:lnTo>
              </a:path>
            </a:pathLst>
          </a:cu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Shape 12">
            <a:extLst>
              <a:ext uri="{FF2B5EF4-FFF2-40B4-BE49-F238E27FC236}">
                <a16:creationId xmlns:a16="http://schemas.microsoft.com/office/drawing/2014/main" id="{DFC14DD0-0506-5BB2-21F4-483D89362250}"/>
              </a:ext>
            </a:extLst>
          </p:cNvPr>
          <p:cNvSpPr>
            <a:spLocks noChangeAspect="1"/>
          </p:cNvSpPr>
          <p:nvPr/>
        </p:nvSpPr>
        <p:spPr>
          <a:xfrm>
            <a:off x="9913180" y="4403600"/>
            <a:ext cx="231257" cy="156137"/>
          </a:xfrm>
          <a:custGeom>
            <a:avLst/>
            <a:gdLst/>
            <a:ahLst/>
            <a:cxnLst/>
            <a:rect l="0" t="0" r="0" b="0"/>
            <a:pathLst>
              <a:path w="338583" h="228601">
                <a:moveTo>
                  <a:pt x="54991" y="171450"/>
                </a:moveTo>
                <a:lnTo>
                  <a:pt x="0" y="114300"/>
                </a:lnTo>
                <a:lnTo>
                  <a:pt x="109982" y="228600"/>
                </a:lnTo>
                <a:lnTo>
                  <a:pt x="338582" y="0"/>
                </a:lnTo>
                <a:lnTo>
                  <a:pt x="224282" y="114300"/>
                </a:lnTo>
              </a:path>
            </a:pathLst>
          </a:cu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aphicFrame>
        <p:nvGraphicFramePr>
          <p:cNvPr id="15" name="Conclusion">
            <a:extLst>
              <a:ext uri="{FF2B5EF4-FFF2-40B4-BE49-F238E27FC236}">
                <a16:creationId xmlns:a16="http://schemas.microsoft.com/office/drawing/2014/main" id="{25033C78-83F6-9AA0-8285-85FD0DDC9287}"/>
              </a:ext>
            </a:extLst>
          </p:cNvPr>
          <p:cNvGraphicFramePr>
            <a:graphicFrameLocks noGrp="1"/>
          </p:cNvGraphicFramePr>
          <p:nvPr>
            <p:extLst>
              <p:ext uri="{D42A27DB-BD31-4B8C-83A1-F6EECF244321}">
                <p14:modId xmlns:p14="http://schemas.microsoft.com/office/powerpoint/2010/main" val="1011829724"/>
              </p:ext>
            </p:extLst>
          </p:nvPr>
        </p:nvGraphicFramePr>
        <p:xfrm>
          <a:off x="457200" y="6124098"/>
          <a:ext cx="11277600" cy="272892"/>
        </p:xfrm>
        <a:graphic>
          <a:graphicData uri="http://schemas.openxmlformats.org/drawingml/2006/table">
            <a:tbl>
              <a:tblPr firstRow="1" bandRow="1">
                <a:tableStyleId>{839DD9DD-9E6C-4910-8AC0-68ADFF6A6AFC}</a:tableStyleId>
              </a:tblPr>
              <a:tblGrid>
                <a:gridCol w="11277600">
                  <a:extLst>
                    <a:ext uri="{9D8B030D-6E8A-4147-A177-3AD203B41FA5}">
                      <a16:colId xmlns:a16="http://schemas.microsoft.com/office/drawing/2014/main" val="3008890713"/>
                    </a:ext>
                  </a:extLst>
                </a:gridCol>
              </a:tblGrid>
              <a:tr h="203200">
                <a:tc>
                  <a:txBody>
                    <a:bodyPr/>
                    <a:lstStyle/>
                    <a:p>
                      <a:pPr algn="ctr"/>
                      <a:r>
                        <a:rPr kumimoji="0" lang="en-GB" sz="1200" b="0" i="0" u="none" baseline="0" dirty="0">
                          <a:solidFill>
                            <a:schemeClr val="tx1"/>
                          </a:solidFill>
                          <a:latin typeface="+mn-lt"/>
                          <a:ea typeface="+mn-ea"/>
                          <a:cs typeface="+mn-cs"/>
                        </a:rPr>
                        <a:t>See full list of credit risk RWA changes in Appendix 1</a:t>
                      </a:r>
                    </a:p>
                  </a:txBody>
                  <a:tcPr marL="90011" marR="90011" marT="45006" marB="45006" anchor="b">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3160700"/>
                  </a:ext>
                </a:extLst>
              </a:tr>
            </a:tbl>
          </a:graphicData>
        </a:graphic>
      </p:graphicFrame>
      <p:sp>
        <p:nvSpPr>
          <p:cNvPr id="16" name="Freeform: Shape 15">
            <a:extLst>
              <a:ext uri="{FF2B5EF4-FFF2-40B4-BE49-F238E27FC236}">
                <a16:creationId xmlns:a16="http://schemas.microsoft.com/office/drawing/2014/main" id="{01A98468-357E-3BE5-4988-9E5C6E2A469C}"/>
              </a:ext>
            </a:extLst>
          </p:cNvPr>
          <p:cNvSpPr>
            <a:spLocks noChangeAspect="1"/>
          </p:cNvSpPr>
          <p:nvPr/>
        </p:nvSpPr>
        <p:spPr>
          <a:xfrm>
            <a:off x="9103555" y="5041775"/>
            <a:ext cx="231257" cy="156137"/>
          </a:xfrm>
          <a:custGeom>
            <a:avLst/>
            <a:gdLst/>
            <a:ahLst/>
            <a:cxnLst/>
            <a:rect l="0" t="0" r="0" b="0"/>
            <a:pathLst>
              <a:path w="338583" h="228601">
                <a:moveTo>
                  <a:pt x="54991" y="171450"/>
                </a:moveTo>
                <a:lnTo>
                  <a:pt x="0" y="114300"/>
                </a:lnTo>
                <a:lnTo>
                  <a:pt x="109982" y="228600"/>
                </a:lnTo>
                <a:lnTo>
                  <a:pt x="338582" y="0"/>
                </a:lnTo>
                <a:lnTo>
                  <a:pt x="224282" y="114300"/>
                </a:lnTo>
              </a:path>
            </a:pathLst>
          </a:cu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Shape 16">
            <a:extLst>
              <a:ext uri="{FF2B5EF4-FFF2-40B4-BE49-F238E27FC236}">
                <a16:creationId xmlns:a16="http://schemas.microsoft.com/office/drawing/2014/main" id="{38493D68-A8F4-F604-372A-CC281BDA515C}"/>
              </a:ext>
            </a:extLst>
          </p:cNvPr>
          <p:cNvSpPr>
            <a:spLocks noChangeAspect="1"/>
          </p:cNvSpPr>
          <p:nvPr/>
        </p:nvSpPr>
        <p:spPr>
          <a:xfrm>
            <a:off x="9103555" y="5578600"/>
            <a:ext cx="231257" cy="156137"/>
          </a:xfrm>
          <a:custGeom>
            <a:avLst/>
            <a:gdLst/>
            <a:ahLst/>
            <a:cxnLst/>
            <a:rect l="0" t="0" r="0" b="0"/>
            <a:pathLst>
              <a:path w="338583" h="228601">
                <a:moveTo>
                  <a:pt x="54991" y="171450"/>
                </a:moveTo>
                <a:lnTo>
                  <a:pt x="0" y="114300"/>
                </a:lnTo>
                <a:lnTo>
                  <a:pt x="109982" y="228600"/>
                </a:lnTo>
                <a:lnTo>
                  <a:pt x="338582" y="0"/>
                </a:lnTo>
                <a:lnTo>
                  <a:pt x="224282" y="114300"/>
                </a:lnTo>
              </a:path>
            </a:pathLst>
          </a:cu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ootnote">
            <a:extLst>
              <a:ext uri="{FF2B5EF4-FFF2-40B4-BE49-F238E27FC236}">
                <a16:creationId xmlns:a16="http://schemas.microsoft.com/office/drawing/2014/main" id="{EC9E50FD-4B6F-7E4F-8755-7C7D591D1825}"/>
              </a:ext>
            </a:extLst>
          </p:cNvPr>
          <p:cNvSpPr/>
          <p:nvPr/>
        </p:nvSpPr>
        <p:spPr>
          <a:xfrm>
            <a:off x="457200" y="6439614"/>
            <a:ext cx="11277600" cy="123111"/>
          </a:xfrm>
          <a:prstGeom prst="rect">
            <a:avLst/>
          </a:prstGeom>
        </p:spPr>
        <p:txBody>
          <a:bodyPr vert="horz" lIns="0" tIns="0" rIns="0" bIns="0" rtlCol="0" anchor="b" anchorCtr="0">
            <a:spAutoFit/>
          </a:bodyPr>
          <a:lstStyle/>
          <a:p>
            <a:pPr defTabSz="914370"/>
            <a:r>
              <a:rPr lang="en-GB" sz="800" kern="0"/>
              <a:t>1. </a:t>
            </a:r>
            <a:r>
              <a:rPr lang="en-GB" sz="800" b="0" kern="0">
                <a:solidFill>
                  <a:schemeClr val="tx1"/>
                </a:solidFill>
                <a:latin typeface="+mn-lt"/>
                <a:ea typeface="+mn-ea"/>
                <a:cs typeface="+mn-cs"/>
              </a:rPr>
              <a:t>Revolving Underwriting Facilities and Note Issuance Facility</a:t>
            </a:r>
            <a:endParaRPr lang="en-GB" sz="800" kern="0"/>
          </a:p>
        </p:txBody>
      </p:sp>
      <p:sp>
        <p:nvSpPr>
          <p:cNvPr id="47" name="TextBox 46">
            <a:extLst>
              <a:ext uri="{FF2B5EF4-FFF2-40B4-BE49-F238E27FC236}">
                <a16:creationId xmlns:a16="http://schemas.microsoft.com/office/drawing/2014/main" id="{BED1E52C-14AD-AFB1-75A4-E15A19DEC88A}"/>
              </a:ext>
            </a:extLst>
          </p:cNvPr>
          <p:cNvSpPr txBox="1"/>
          <p:nvPr/>
        </p:nvSpPr>
        <p:spPr>
          <a:xfrm>
            <a:off x="505046" y="1198306"/>
            <a:ext cx="4759841" cy="215444"/>
          </a:xfrm>
          <a:prstGeom prst="rect">
            <a:avLst/>
          </a:prstGeom>
          <a:noFill/>
        </p:spPr>
        <p:txBody>
          <a:bodyPr wrap="square" lIns="0" tIns="0" rIns="0" bIns="0" rtlCol="0">
            <a:spAutoFit/>
          </a:bodyPr>
          <a:lstStyle/>
          <a:p>
            <a:pPr algn="l"/>
            <a:r>
              <a:rPr lang="en-GB" sz="1400" i="1" kern="0" dirty="0"/>
              <a:t>Shortlist of levers – not exhaustive </a:t>
            </a:r>
          </a:p>
        </p:txBody>
      </p:sp>
    </p:spTree>
    <p:extLst>
      <p:ext uri="{BB962C8B-B14F-4D97-AF65-F5344CB8AC3E}">
        <p14:creationId xmlns:p14="http://schemas.microsoft.com/office/powerpoint/2010/main" val="599221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TP_TOOLSPOWERPOINTCONFIGV2" val="{&quot;ConfigName&quot;:&quot;Oliver Wyman Widescreen&quot;,&quot;BracketAndBrace&quot;:{&quot;Brace&quot;:{&quot;Line&quot;:{&quot;Visible&quot;:true,&quot;Color&quot;:[{&quot;Source&quot;:2,&quot;Data&quot;:&quot;msoThemeColorText1&quot;}],&quot;Width&quot;:0.75},&quot;Width&quot;:14.4,&quot;Height&quot;:144.0,&quot;Adjustments&quot;:[0.5],&quot;AdjustmentsString&quot;:&quot;1&quot;},&quot;Bracket&quot;:{&quot;Line&quot;:{&quot;Visible&quot;:true,&quot;Color&quot;:[{&quot;Source&quot;:2,&quot;Data&quot;:&quot;msoThemeColorText1&quot;}],&quot;Width&quot;:0.75},&quot;Width&quot;:7.2,&quot;Height&quot;:144.0,&quot;Adjustments&quot;:[1.0],&quot;AdjustmentsString&quot;:&quot;1&quot;}},&quot;CalloutOutline&quot;:{&quot;Line&quot;:{&quot;Visible&quot;:true,&quot;Color&quot;:[{&quot;Source&quot;:2,&quot;Data&quot;:&quot;msoThemeColorAccent4&quot;}],&quot;Width&quot;:0.75},&quot;FillColor&quot;:[{&quot;Source&quot;:2,&quot;Data&quot;:&quot;msoThemeColorAccent4&quot;}],&quot;Font&quot;:{&quot;Color&quot;:[{&quot;Source&quot;:2,&quot;Data&quot;:&quot;msoThemeColorText1&quot;}],&quot;Name&quot;:&quot;+mn-lt&quot;,&quot;Style&quot;:0,&quot;Size&quot;:12}},&quot;Caret&quot;:{&quot;FillColor&quot;:[],&quot;LineColor&quot;:[{&quot;Source&quot;:2,&quot;Data&quot;:&quot;msoThemeColorText1&quot;}],&quot;SmallCaretLineWeight&quot;:1.5,&quot;LargeCaretLineWeight&quot;:2.25},&quot;Lines&quot;:{&quot;LineColor&quot;:[{&quot;Source&quot;:2,&quot;Data&quot;:&quot;msoThemeColorText1&quot;}],&quot;LineWidth&quot;:0.75},&quot;Circle&quot;:{&quot;Offset&quot;:&quot;-5, 2&quot;,&quot;Font&quot;:{&quot;Color&quot;:[{&quot;Source&quot;:2,&quot;Data&quot;:&quot;msoThemeColorText1&quot;}],&quot;Name&quot;:&quot;+mn-lt&quot;,&quot;Style&quot;:0,&quot;Size&quot;:10},&quot;FillColor&quot;:[{&quot;Source&quot;:2,&quot;Data&quot;:&quot;msoThemeColorBackground1&quot;}],&quot;Line&quot;:{&quot;Visible&quot;:true,&quot;Color&quot;:[{&quot;Source&quot;:2,&quot;Data&quot;:&quot;msoThemeColorText1&quot;}],&quot;Width&quot;:0.75}},&quot;CrossTick&quot;:{&quot;Cross&quot;:{&quot;Visible&quot;:true,&quot;Color&quot;:[{&quot;Source&quot;:2,&quot;Data&quot;:&quot;msoThemeColorText1&quot;}],&quot;Width&quot;:1.5},&quot;Tick&quot;:{&quot;Visible&quot;:true,&quot;Color&quot;:[{&quot;Source&quot;:2,&quot;Data&quot;:&quot;msoThemeColorText1&quot;}],&quot;Width&quot;:1.5}},&quot;Highlight&quot;:{&quot;Line&quot;:{&quot;Visible&quot;:true,&quot;Color&quot;:[{&quot;Source&quot;:0,&quot;Data&quot;:&quot;Yellow&quot;},{&quot;Source&quot;:1,&quot;Data&quot;:&quot;0x00BEFF&quot;}],&quot;Width&quot;:1.5},&quot;Font&quot;:{&quot;Color&quot;:[{&quot;Source&quot;:0,&quot;Data&quot;:&quot;Yellow&quot;},{&quot;Source&quot;:1,&quot;Data&quot;:&quot;0x00BEFF&quot;}],&quot;Name&quot;:&quot;+mn-lt&quot;,&quot;Style&quot;:1,&quot;Size&quot;:12},&quot;Alignment&quot;:1,&quot;VerticalAnchor&quot;:1},&quot;Title&quot;:{&quot;SubTitle&quot;:{&quot;Font&quot;:{&quot;Color&quot;:[{&quot;Source&quot;:2,&quot;Data&quot;:&quot;msoThemeColorText1&quot;}],&quot;Name&quot;:&quot;+mn-lt&quot;,&quot;Style&quot;:0,&quot;Size&quot;:16},&quot;AllCaps&quot;:false}},&quot;Headings&quot;:{&quot;Heading&quot;:{&quot;Font&quot;:{&quot;Color&quot;:[{&quot;Source&quot;:2,&quot;Data&quot;:&quot;msoThemeColorText1&quot;}],&quot;Name&quot;:&quot;+mn-lt&quot;,&quot;Style&quot;:2,&quot;Size&quot;:14}},&quot;Subheading&quot;:{&quot;Font&quot;:{&quot;Color&quot;:[{&quot;Source&quot;:2,&quot;Data&quot;:&quot;msoThemeColorText1&quot;}],&quot;Name&quot;:&quot;+mn-lt&quot;,&quot;Style&quot;:0,&quot;Size&quot;:14}}},&quot;Conclusion&quot;:{&quot;Fill&quot;:{&quot;FillType&quot;:0,&quot;Color&quot;:[]},&quot;VisibleBorders&quot;:[3,1],&quot;Line&quot;:{&quot;Visible&quot;:true,&quot;Color&quot;:[{&quot;Source&quot;:2,&quot;Data&quot;:&quot;msoThemeColorText1&quot;}],&quot;Width&quot;:0.75},&quot;Font&quot;:{&quot;Color&quot;:[{&quot;Source&quot;:2,&quot;Data&quot;:&quot;msoThemeColorText1&quot;}],&quot;Name&quot;:&quot;+mn-lt&quot;,&quot;Style&quot;:0,&quot;Size&quot;:16}},&quot;FootNote&quot;:{&quot;Font&quot;:{&quot;Color&quot;:[{&quot;Source&quot;:2,&quot;Data&quot;:&quot;msoThemeColorText1&quot;}],&quot;Name&quot;:&quot;+mn-lt&quot;,&quot;Style&quot;:0,&quot;Size&quot;:8},&quot;VerticalAnchor&quot;:4},&quot;Bullet&quot;:{&quot;List1Level&quot;:1,&quot;List2Level&quot;:2,&quot;List3Level&quot;:3,&quot;List4Level&quot;:4},&quot;TableSettings&quot;:{&quot;Heading&quot;:{&quot;Font&quot;:{&quot;Color&quot;:[{&quot;Source&quot;:2,&quot;Data&quot;:&quot;msoThemeColorText1&quot;}],&quot;Name&quot;:&quot;+mn-lt&quot;,&quot;Style&quot;:2,&quot;Size&quot;:null},&quot;Alignment&quot;:1,&quot;VerticalAnchor&quot;:4},&quot;RowHeading&quot;:{&quot;Font&quot;:{&quot;Color&quot;:[{&quot;Source&quot;:2,&quot;Data&quot;:&quot;msoThemeColorText1&quot;}],&quot;Name&quot;:&quot;+mn-lt&quot;,&quot;Style&quot;:2,&quot;Size&quot;:null},&quot;Alignment&quot;:1,&quot;VerticalAnchor&quot;:1},&quot;Text&quot;:{&quot;Font&quot;:{&quot;Color&quot;:[{&quot;Source&quot;:2,&quot;Data&quot;:&quot;msoThemeColorText1&quot;}],&quot;Name&quot;:&quot;+mn-lt&quot;,&quot;Style&quot;:0,&quot;Size&quot;:null},&quot;Alignment&quot;:1,&quot;VerticalAnchor&quot;:1},&quot;Lines&quot;:{&quot;Visible&quot;:true,&quot;Color&quot;:[{&quot;Source&quot;:2,&quot;Data&quot;:&quot;msoThemeColorText1&quot;}],&quot;Width&quot;:0.75}},&quot;Harvey&quot;:{&quot;Lines&quot;:{&quot;Visible&quot;:true,&quot;Color&quot;:[{&quot;Source&quot;:2,&quot;Data&quot;:&quot;msoThemeColorAccent1&quot;}],&quot;Width&quot;:0.75},&quot;ArcFill&quot;:[{&quot;Source&quot;:2,&quot;Data&quot;:&quot;msoThemeColorAccent1&quot;}],&quot;BallFill&quot;:[{&quot;Source&quot;:2,&quot;Data&quot;:&quot;msoThemeColorBackground1&quot;}]},&quot;Label&quot;:{&quot;Font&quot;:{&quot;Color&quot;:[{&quot;Source&quot;:2,&quot;Data&quot;:&quot;msoThemeColorAccent1&quot;}],&quot;Name&quot;:&quot;+mn-lt&quot;,&quot;Style&quot;:2,&quot;Size&quot;:10},&quot;Line&quot;:{&quot;Visible&quot;:true,&quot;Color&quot;:[{&quot;Source&quot;:2,&quot;Data&quot;:&quot;msoThemeColorAccent1&quot;}],&quot;Width&quot;:0.75},&quot;Fill&quot;:{&quot;FillType&quot;:0,&quot;Color&quot;:[]}},&quot;Ghost&quot;:{&quot;Font&quot;:{&quot;Color&quot;:[{&quot;Source&quot;:2,&quot;Data&quot;:&quot;msoThemeColorAccent3&quot;}],&quot;Name&quot;:&quot;+mn-lt&quot;,&quot;Style&quot;:0,&quot;Size&quot;:11}}}"/>
  <p:tag name="DTP_TOOLSPOWERPOINTCONFIG" val="{&quot;ConfigName&quot;:&quot;Oliver Wyman Widescreen&quot;,&quot;BracketAndBrace&quot;:{&quot;Brace&quot;:{&quot;Line&quot;:{&quot;Visible&quot;:true,&quot;Color&quot;:[{&quot;Source&quot;:2,&quot;Data&quot;:&quot;msoThemeColorText1&quot;}],&quot;Width&quot;:0.75},&quot;Width&quot;:14.4,&quot;Height&quot;:144.0,&quot;Adjustments&quot;:[1.0],&quot;AdjustmentsString&quot;:&quot;1&quot;},&quot;Bracket&quot;:{&quot;Line&quot;:{&quot;Visible&quot;:true,&quot;Color&quot;:[{&quot;Source&quot;:2,&quot;Data&quot;:&quot;msoThemeColorText1&quot;}],&quot;Width&quot;:0.75},&quot;Width&quot;:7.2,&quot;Height&quot;:144.0,&quot;Adjustments&quot;:[1.0],&quot;AdjustmentsString&quot;:&quot;1&quot;}},&quot;CalloutOutline&quot;:{&quot;Line&quot;:{&quot;Visible&quot;:true,&quot;Color&quot;:[{&quot;Source&quot;:2,&quot;Data&quot;:&quot;msoThemeColorAccent4&quot;}],&quot;Width&quot;:0.75},&quot;FillColor&quot;:[{&quot;Source&quot;:2,&quot;Data&quot;:&quot;msoThemeColorAccent4&quot;}],&quot;Font&quot;:{&quot;Color&quot;:[{&quot;Source&quot;:2,&quot;Data&quot;:&quot;msoThemeColorText1&quot;}],&quot;Name&quot;:&quot;+mn-lt&quot;,&quot;Style&quot;:0,&quot;Size&quot;:12}},&quot;Caret&quot;:{&quot;FillColor&quot;:[],&quot;LineColor&quot;:[{&quot;Source&quot;:2,&quot;Data&quot;:&quot;msoThemeColorText1&quot;}],&quot;SmallCaretLineWeight&quot;:1.5,&quot;LargeCaretLineWeight&quot;:2.25},&quot;Lines&quot;:{&quot;LineColor&quot;:[{&quot;Source&quot;:2,&quot;Data&quot;:&quot;msoThemeColorText1&quot;}],&quot;LineWidth&quot;:0.75},&quot;Circle&quot;:{&quot;Offset&quot;:&quot;-5, 2&quot;,&quot;Font&quot;:{&quot;Color&quot;:[{&quot;Source&quot;:2,&quot;Data&quot;:&quot;msoThemeColorText1&quot;}],&quot;Name&quot;:&quot;+mn-lt&quot;,&quot;Style&quot;:0,&quot;Size&quot;:10},&quot;FillColor&quot;:[{&quot;Source&quot;:2,&quot;Data&quot;:&quot;msoThemeColorBackground1&quot;}],&quot;Line&quot;:{&quot;Visible&quot;:true,&quot;Color&quot;:[{&quot;Source&quot;:2,&quot;Data&quot;:&quot;msoThemeColorText1&quot;}],&quot;Width&quot;:0.75}},&quot;CrossTick&quot;:{&quot;Cross&quot;:{&quot;Visible&quot;:true,&quot;Color&quot;:[{&quot;Source&quot;:2,&quot;Data&quot;:&quot;msoThemeColorText1&quot;}],&quot;Width&quot;:1.5},&quot;Tick&quot;:{&quot;Visible&quot;:true,&quot;Color&quot;:[{&quot;Source&quot;:2,&quot;Data&quot;:&quot;msoThemeColorText1&quot;}],&quot;Width&quot;:1.5}},&quot;Highlight&quot;:{&quot;Line&quot;:{&quot;Visible&quot;:true,&quot;Color&quot;:[{&quot;Source&quot;:0,&quot;Data&quot;:&quot;Yellow&quot;},{&quot;Source&quot;:1,&quot;Data&quot;:&quot;0x00BEFF&quot;}],&quot;Width&quot;:1.5},&quot;Font&quot;:{&quot;Color&quot;:[{&quot;Source&quot;:0,&quot;Data&quot;:&quot;Yellow&quot;},{&quot;Source&quot;:1,&quot;Data&quot;:&quot;0x00BEFF&quot;}],&quot;Name&quot;:&quot;+mn-lt&quot;,&quot;Style&quot;:1,&quot;Size&quot;:12},&quot;Alignment&quot;:1,&quot;VerticalAnchor&quot;:1},&quot;Title&quot;:{&quot;SubTitle&quot;:{&quot;Font&quot;:{&quot;Color&quot;:[{&quot;Source&quot;:2,&quot;Data&quot;:&quot;msoThemeColorText1&quot;}],&quot;Name&quot;:&quot;+mn-lt&quot;,&quot;Style&quot;:0,&quot;Size&quot;:16},&quot;AllCaps&quot;:false}},&quot;Headings&quot;:{&quot;Heading&quot;:{&quot;Font&quot;:{&quot;Color&quot;:[{&quot;Source&quot;:2,&quot;Data&quot;:&quot;msoThemeColorText1&quot;}],&quot;Name&quot;:&quot;+mn-lt&quot;,&quot;Style&quot;:2,&quot;Size&quot;:14}},&quot;Subheading&quot;:{&quot;Font&quot;:{&quot;Color&quot;:[{&quot;Source&quot;:2,&quot;Data&quot;:&quot;msoThemeColorText1&quot;}],&quot;Name&quot;:&quot;+mn-lt&quot;,&quot;Style&quot;:0,&quot;Size&quot;:14}}},&quot;Conclusion&quot;:{&quot;Fill&quot;:{&quot;FillType&quot;:0,&quot;Color&quot;:[]},&quot;VisibleBorders&quot;:[3,1],&quot;Line&quot;:{&quot;Visible&quot;:true,&quot;Color&quot;:[{&quot;Source&quot;:2,&quot;Data&quot;:&quot;msoThemeColorText1&quot;}],&quot;Width&quot;:0.75},&quot;Font&quot;:{&quot;Color&quot;:[{&quot;Source&quot;:2,&quot;Data&quot;:&quot;msoThemeColorText1&quot;}],&quot;Name&quot;:&quot;+mn-lt&quot;,&quot;Style&quot;:0,&quot;Size&quot;:16}},&quot;FootNote&quot;:{&quot;Font&quot;:{&quot;Color&quot;:[{&quot;Source&quot;:2,&quot;Data&quot;:&quot;msoThemeColorText1&quot;}],&quot;Name&quot;:&quot;+mn-lt&quot;,&quot;Style&quot;:0,&quot;Size&quot;:8},&quot;VerticalAnchor&quot;:4},&quot;Bullet&quot;:{&quot;List1Level&quot;:1,&quot;List2Level&quot;:2,&quot;List3Level&quot;:3,&quot;List4Level&quot;:4},&quot;TableSettings&quot;:{&quot;Heading&quot;:{&quot;Font&quot;:{&quot;Color&quot;:[{&quot;Source&quot;:2,&quot;Data&quot;:&quot;msoThemeColorText1&quot;}],&quot;Name&quot;:&quot;+mn-lt&quot;,&quot;Style&quot;:2,&quot;Size&quot;:null},&quot;Alignment&quot;:1,&quot;VerticalAnchor&quot;:4},&quot;RowHeading&quot;:{&quot;Font&quot;:{&quot;Color&quot;:[{&quot;Source&quot;:2,&quot;Data&quot;:&quot;msoThemeColorText1&quot;}],&quot;Name&quot;:&quot;+mn-lt&quot;,&quot;Style&quot;:2,&quot;Size&quot;:null},&quot;Alignment&quot;:1,&quot;VerticalAnchor&quot;:1},&quot;Text&quot;:{&quot;Font&quot;:{&quot;Color&quot;:[{&quot;Source&quot;:2,&quot;Data&quot;:&quot;msoThemeColorText1&quot;}],&quot;Name&quot;:&quot;+mn-lt&quot;,&quot;Style&quot;:0,&quot;Size&quot;:null},&quot;Alignment&quot;:1,&quot;VerticalAnchor&quot;:1},&quot;Lines&quot;:{&quot;Visible&quot;:true,&quot;Color&quot;:[{&quot;Source&quot;:2,&quot;Data&quot;:&quot;msoThemeColorText1&quot;}],&quot;Width&quot;:0.75}},&quot;Harvey&quot;:{&quot;Lines&quot;:{&quot;Visible&quot;:true,&quot;Color&quot;:[{&quot;Source&quot;:2,&quot;Data&quot;:&quot;msoThemeColorAccent1&quot;}],&quot;Width&quot;:0.75},&quot;ArcFill&quot;:[{&quot;Source&quot;:2,&quot;Data&quot;:&quot;msoThemeColorAccent1&quot;}],&quot;BallFill&quot;:[{&quot;Source&quot;:2,&quot;Data&quot;:&quot;msoThemeColorBackground1&quot;}]},&quot;Label&quot;:{&quot;Font&quot;:{&quot;Color&quot;:[{&quot;Source&quot;:2,&quot;Data&quot;:&quot;msoThemeColorAccent1&quot;}],&quot;Name&quot;:&quot;+mn-lt&quot;,&quot;Style&quot;:2,&quot;Size&quot;:10},&quot;Line&quot;:{&quot;Visible&quot;:true,&quot;Color&quot;:[{&quot;Source&quot;:2,&quot;Data&quot;:&quot;msoThemeColorAccent1&quot;}],&quot;Width&quot;:0.75}},&quot;Ghost&quot;:{&quot;Font&quot;:{&quot;Color&quot;:[{&quot;Source&quot;:2,&quot;Data&quot;:&quot;msoThemeColorAccent3&quot;}],&quot;Name&quot;:&quot;+mn-lt&quot;,&quot;Style&quot;:0,&quot;Size&quot;:11}}}"/>
  <p:tag name="THINKCELLPRESENTATIONDONOTDELETE" val="&lt;?xml version=&quot;1.0&quot; encoding=&quot;UTF-16&quot; standalone=&quot;yes&quot;?&gt;&lt;root reqver=&quot;27037&quot;&gt;&lt;version val=&quot;3307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quot;&gt;&lt;elem m_fUsage=&quot;3.79532790000000064268E+00&quot;&gt;&lt;m_msothmcolidx val=&quot;0&quot;/&gt;&lt;m_rgb r=&quot;CA&quot; g=&quot;E9&quot; b=&quot;D3&quot;/&gt;&lt;/elem&gt;&lt;elem m_fUsage=&quot;1.89999999999999991118E+00&quot;&gt;&lt;m_msothmcolidx val=&quot;0&quot;/&gt;&lt;m_rgb r=&quot;FF&quot; g=&quot;AE&quot; b=&quot;A6&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4h_2IoQMhpSB506aI140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qGYn1HLtdz9mEEuFxeRN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McbrCt3GvEVSVqZQfvIk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R7KQT1t9iEEeUv.xYM_1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xp5Ta9IYGhmLfoePo1w8G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YOnt0PJx1PCHzYzQTJ33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_AZb5EwuwUwC_hL4ygpM6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rL6xAZlHPIwWNpUFBEOwW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qi7uEUs7mV.1RiPz92n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YrGyrm2LRyptwex9N3Lts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5Rul3yWY82NdQ4Lg4xgvB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bXwfuSla1QX9fCvhNnAxm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3tAxhdbuDpZnjcRAn4VPW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fqgXBmzehzskMHphP3Xy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S836zc4Izgqe9_w8T8fj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rxQ_KkHb8jJQQTnnl30E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qSpt2MVXjJaCek057kPfU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KFritT1lGEt6_fXJe_ztj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CBttgoJl8BpuEDANAKhPR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7JNVN0FlqWOin5ZM9yqR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LeNNMHwbsXtZhl3qsDU1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RI9Fn8tbgn9UjlZbBjqUo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PgDq0uqA7s3LpixYJd3Yb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UcXf9AyUp.KZcUvYr6c9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crMYf3DfVCBuDTCQd4sI_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fVwQ1arj5ba36CmE.SP6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jRso6FXJT23yqaIEM96F3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y1i0ci1jgSf0MpBzmldL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p2e2bn.Lgm7GyMAyr8KcH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iDn6kQTPOuTr6Ditw_59q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LxrW0TDFvqf.stUA52AxG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cUIEbbYUo9FASigdTCrb.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ikEPnQwBUeLxjC2JCrRB2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KuNxzWxj4EfqbgizftxL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qyiSb2kEuGSxkR7Gzhns7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3cKGhRmoRrw7e4fxMHQE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edTcbXzICaFhcrSycN0hV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QBoiSwDNjCskiPr9cbYeC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gsryJ8e0QZ9yEmAf1OmXv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YI64J_Paxc5CwU.nW1gJp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YV6942xvFLv37teX8wiDd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73e6AhSCWXY7rrA5lmak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FTHg5oQUB5dK2Y8AkXeOF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liver Wyman">
  <a:themeElements>
    <a:clrScheme name="Oliver Wyman">
      <a:dk1>
        <a:srgbClr val="000000"/>
      </a:dk1>
      <a:lt1>
        <a:srgbClr val="FFFFFF"/>
      </a:lt1>
      <a:dk2>
        <a:srgbClr val="000000"/>
      </a:dk2>
      <a:lt2>
        <a:srgbClr val="FFFFFF"/>
      </a:lt2>
      <a:accent1>
        <a:srgbClr val="002C77"/>
      </a:accent1>
      <a:accent2>
        <a:srgbClr val="009DE0"/>
      </a:accent2>
      <a:accent3>
        <a:srgbClr val="949494"/>
      </a:accent3>
      <a:accent4>
        <a:srgbClr val="DADADA"/>
      </a:accent4>
      <a:accent5>
        <a:srgbClr val="275D38"/>
      </a:accent5>
      <a:accent6>
        <a:srgbClr val="00AC41"/>
      </a:accent6>
      <a:hlink>
        <a:srgbClr val="2C6EF2"/>
      </a:hlink>
      <a:folHlink>
        <a:srgbClr val="2C6EF2"/>
      </a:folHlink>
    </a:clrScheme>
    <a:fontScheme name="Oliver Wyman">
      <a:majorFont>
        <a:latin typeface="MMC Display Condensed"/>
        <a:ea typeface=""/>
        <a:cs typeface=""/>
        <a:font script="Jpan" typeface="Meiryo"/>
        <a:font script="Hang" typeface="맑은 고딕"/>
        <a:font script="Hans" typeface="Microsoft YaHei"/>
        <a:font script="Hant" typeface="Microsoft YaHei"/>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4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kern="0" dirty="0" err="1" smtClean="0"/>
        </a:defPPr>
      </a:lstStyle>
    </a:txDef>
  </a:objectDefaults>
  <a:extraClrSchemeLst/>
  <a:custClrLst>
    <a:custClr name="Dark blue">
      <a:srgbClr val="002C77"/>
    </a:custClr>
    <a:custClr name="Dark gray">
      <a:srgbClr val="565656"/>
    </a:custClr>
    <a:custClr name="Dark green">
      <a:srgbClr val="275D38"/>
    </a:custClr>
    <a:custClr name="Dark yellow">
      <a:srgbClr val="965D00"/>
    </a:custClr>
    <a:custClr name="Dark orange">
      <a:srgbClr val="A32E00"/>
    </a:custClr>
    <a:custClr name="Dark crimson">
      <a:srgbClr val="9A1C1F"/>
    </a:custClr>
    <a:custClr name="Dark pink">
      <a:srgbClr val="B2025B"/>
    </a:custClr>
    <a:custClr name="Dark purple">
      <a:srgbClr val="463282"/>
    </a:custClr>
    <a:custClr name="Dark blue gray">
      <a:srgbClr val="4E6287"/>
    </a:custClr>
    <a:custClr name="Danger red">
      <a:srgbClr val="C53532"/>
    </a:custClr>
    <a:custClr name="Blue">
      <a:srgbClr val="009DE0"/>
    </a:custClr>
    <a:custClr name="Gray">
      <a:srgbClr val="949494"/>
    </a:custClr>
    <a:custClr name="Green">
      <a:srgbClr val="00AC41"/>
    </a:custClr>
    <a:custClr name="Yellow">
      <a:srgbClr val="FFBE00"/>
    </a:custClr>
    <a:custClr name="Orange">
      <a:srgbClr val="FF8C00"/>
    </a:custClr>
    <a:custClr name="Crimson">
      <a:srgbClr val="EF4E45"/>
    </a:custClr>
    <a:custClr name="Pink">
      <a:srgbClr val="EE3D8B"/>
    </a:custClr>
    <a:custClr name="Purple">
      <a:srgbClr val="8246AF"/>
    </a:custClr>
    <a:custClr name="Blue gray">
      <a:srgbClr val="8096B2"/>
    </a:custClr>
    <a:custClr name="Warning yellow">
      <a:srgbClr val="FFBE00"/>
    </a:custClr>
    <a:custClr name="Light blue">
      <a:srgbClr val="76D3FF"/>
    </a:custClr>
    <a:custClr name="Light gray">
      <a:srgbClr val="DADADA"/>
    </a:custClr>
    <a:custClr name="Light green">
      <a:srgbClr val="ADDFB3"/>
    </a:custClr>
    <a:custClr name="Light yellow">
      <a:srgbClr val="FFE580"/>
    </a:custClr>
    <a:custClr name="Light orange">
      <a:srgbClr val="FFCA94"/>
    </a:custClr>
    <a:custClr name="Light crimson">
      <a:srgbClr val="FFAEA6"/>
    </a:custClr>
    <a:custClr name="Light pink">
      <a:srgbClr val="F8ACBE"/>
    </a:custClr>
    <a:custClr name="Light purple">
      <a:srgbClr val="CCB3E0"/>
    </a:custClr>
    <a:custClr name="Light blue gray">
      <a:srgbClr val="BED3E4"/>
    </a:custClr>
    <a:custClr name="Success green">
      <a:srgbClr val="14853D"/>
    </a:custClr>
    <a:custClr name="Table blue">
      <a:srgbClr val="C7EDFF"/>
    </a:custClr>
    <a:custClr name="Table gray">
      <a:srgbClr val="F0F0F0"/>
    </a:custClr>
  </a:custClrLst>
  <a:extLst>
    <a:ext uri="{05A4C25C-085E-4340-85A3-A5531E510DB2}">
      <thm15:themeFamily xmlns:thm15="http://schemas.microsoft.com/office/thememl/2012/main" name="Widescreen 16x9.potx" id="{2424723C-DCAF-4D64-B3DB-C56EB77CF2CE}" vid="{E8AFB1E0-F6E7-4D6B-87BC-BF239EBCB6D8}"/>
    </a:ext>
  </a:extLst>
</a:theme>
</file>

<file path=ppt/theme/theme2.xml><?xml version="1.0" encoding="utf-8"?>
<a:theme xmlns:a="http://schemas.openxmlformats.org/drawingml/2006/main" name="Oliver Wyman">
  <a:themeElements>
    <a:clrScheme name="Oliver Wyman">
      <a:dk1>
        <a:srgbClr val="000000"/>
      </a:dk1>
      <a:lt1>
        <a:srgbClr val="FFFFFF"/>
      </a:lt1>
      <a:dk2>
        <a:srgbClr val="000000"/>
      </a:dk2>
      <a:lt2>
        <a:srgbClr val="FFFFFF"/>
      </a:lt2>
      <a:accent1>
        <a:srgbClr val="002C77"/>
      </a:accent1>
      <a:accent2>
        <a:srgbClr val="009DE0"/>
      </a:accent2>
      <a:accent3>
        <a:srgbClr val="949494"/>
      </a:accent3>
      <a:accent4>
        <a:srgbClr val="DADADA"/>
      </a:accent4>
      <a:accent5>
        <a:srgbClr val="275D38"/>
      </a:accent5>
      <a:accent6>
        <a:srgbClr val="00AC41"/>
      </a:accent6>
      <a:hlink>
        <a:srgbClr val="2C6EF2"/>
      </a:hlink>
      <a:folHlink>
        <a:srgbClr val="2C6EF2"/>
      </a:folHlink>
    </a:clrScheme>
    <a:fontScheme name="Oliver Wyman">
      <a:majorFont>
        <a:latin typeface="MMC Display Condensed"/>
        <a:ea typeface=""/>
        <a:cs typeface=""/>
        <a:font script="Jpan" typeface="Meiryo"/>
        <a:font script="Hang" typeface="맑은 고딕"/>
        <a:font script="Hans" typeface="Microsoft YaHei"/>
        <a:font script="Hant" typeface="Microsoft YaHei"/>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4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kern="0" dirty="0" err="1" smtClean="0"/>
        </a:defPPr>
      </a:lstStyle>
    </a:txDef>
  </a:objectDefaults>
  <a:extraClrSchemeLst/>
  <a:custClrLst>
    <a:custClr name="Dark blue">
      <a:srgbClr val="002C77"/>
    </a:custClr>
    <a:custClr name="Dark gray">
      <a:srgbClr val="565656"/>
    </a:custClr>
    <a:custClr name="Dark green">
      <a:srgbClr val="275D38"/>
    </a:custClr>
    <a:custClr name="Dark yellow">
      <a:srgbClr val="965D00"/>
    </a:custClr>
    <a:custClr name="Dark orange">
      <a:srgbClr val="A32E00"/>
    </a:custClr>
    <a:custClr name="Dark crimson">
      <a:srgbClr val="9A1C1F"/>
    </a:custClr>
    <a:custClr name="Dark pink">
      <a:srgbClr val="B2025B"/>
    </a:custClr>
    <a:custClr name="Dark purple">
      <a:srgbClr val="463282"/>
    </a:custClr>
    <a:custClr name="Dark blue gray">
      <a:srgbClr val="4E6287"/>
    </a:custClr>
    <a:custClr name="Danger red">
      <a:srgbClr val="C53532"/>
    </a:custClr>
    <a:custClr name="Blue">
      <a:srgbClr val="009DE0"/>
    </a:custClr>
    <a:custClr name="Gray">
      <a:srgbClr val="949494"/>
    </a:custClr>
    <a:custClr name="Green">
      <a:srgbClr val="00AC41"/>
    </a:custClr>
    <a:custClr name="Yellow">
      <a:srgbClr val="FFBE00"/>
    </a:custClr>
    <a:custClr name="Orange">
      <a:srgbClr val="FF8C00"/>
    </a:custClr>
    <a:custClr name="Crimson">
      <a:srgbClr val="EF4E45"/>
    </a:custClr>
    <a:custClr name="Pink">
      <a:srgbClr val="EE3D8B"/>
    </a:custClr>
    <a:custClr name="Purple">
      <a:srgbClr val="8246AF"/>
    </a:custClr>
    <a:custClr name="Blue gray">
      <a:srgbClr val="8096B2"/>
    </a:custClr>
    <a:custClr name="Warning yellow">
      <a:srgbClr val="FFBE00"/>
    </a:custClr>
    <a:custClr name="Light blue">
      <a:srgbClr val="76D3FF"/>
    </a:custClr>
    <a:custClr name="Light gray">
      <a:srgbClr val="DADADA"/>
    </a:custClr>
    <a:custClr name="Light green">
      <a:srgbClr val="ADDFB3"/>
    </a:custClr>
    <a:custClr name="Light yellow">
      <a:srgbClr val="FFE580"/>
    </a:custClr>
    <a:custClr name="Light orange">
      <a:srgbClr val="FFCA94"/>
    </a:custClr>
    <a:custClr name="Light crimson">
      <a:srgbClr val="FFAEA6"/>
    </a:custClr>
    <a:custClr name="Light pink">
      <a:srgbClr val="F8ACBE"/>
    </a:custClr>
    <a:custClr name="Light purple">
      <a:srgbClr val="CCB3E0"/>
    </a:custClr>
    <a:custClr name="Light blue gray">
      <a:srgbClr val="BED3E4"/>
    </a:custClr>
    <a:custClr name="Success green">
      <a:srgbClr val="14853D"/>
    </a:custClr>
    <a:custClr name="Table blue">
      <a:srgbClr val="C7EDFF"/>
    </a:custClr>
    <a:custClr name="Table gray">
      <a:srgbClr val="F0F0F0"/>
    </a:custClr>
  </a:custClrLst>
  <a:extLst>
    <a:ext uri="{05A4C25C-085E-4340-85A3-A5531E510DB2}">
      <thm15:themeFamily xmlns:thm15="http://schemas.microsoft.com/office/thememl/2012/main" name="Classic Print.potx" id="{3BD3F9C2-E0F5-4CEF-8789-E4AB830419DB}" vid="{79E2AB3F-92A5-4A76-BFD1-0EDE0A7B893B}"/>
    </a:ext>
  </a:extLst>
</a:theme>
</file>

<file path=ppt/theme/theme3.xml><?xml version="1.0" encoding="utf-8"?>
<a:theme xmlns:a="http://schemas.openxmlformats.org/drawingml/2006/main" name="Oliver Wyman">
  <a:themeElements>
    <a:clrScheme name="Oliver Wyman">
      <a:dk1>
        <a:srgbClr val="000000"/>
      </a:dk1>
      <a:lt1>
        <a:srgbClr val="FFFFFF"/>
      </a:lt1>
      <a:dk2>
        <a:srgbClr val="000000"/>
      </a:dk2>
      <a:lt2>
        <a:srgbClr val="FFFFFF"/>
      </a:lt2>
      <a:accent1>
        <a:srgbClr val="002C77"/>
      </a:accent1>
      <a:accent2>
        <a:srgbClr val="009DE0"/>
      </a:accent2>
      <a:accent3>
        <a:srgbClr val="949494"/>
      </a:accent3>
      <a:accent4>
        <a:srgbClr val="DADADA"/>
      </a:accent4>
      <a:accent5>
        <a:srgbClr val="275D38"/>
      </a:accent5>
      <a:accent6>
        <a:srgbClr val="00AC41"/>
      </a:accent6>
      <a:hlink>
        <a:srgbClr val="2C6EF2"/>
      </a:hlink>
      <a:folHlink>
        <a:srgbClr val="2C6EF2"/>
      </a:folHlink>
    </a:clrScheme>
    <a:fontScheme name="Oliver Wyman">
      <a:majorFont>
        <a:latin typeface="MMC Display Condensed"/>
        <a:ea typeface=""/>
        <a:cs typeface=""/>
        <a:font script="Jpan" typeface="Meiryo"/>
        <a:font script="Hang" typeface="맑은 고딕"/>
        <a:font script="Hans" typeface="Microsoft YaHei"/>
        <a:font script="Hant" typeface="Microsoft YaHei"/>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4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kern="0" dirty="0" err="1" smtClean="0"/>
        </a:defPPr>
      </a:lstStyle>
    </a:txDef>
  </a:objectDefaults>
  <a:extraClrSchemeLst/>
  <a:custClrLst>
    <a:custClr name="Dark blue">
      <a:srgbClr val="002C77"/>
    </a:custClr>
    <a:custClr name="Dark gray">
      <a:srgbClr val="565656"/>
    </a:custClr>
    <a:custClr name="Dark green">
      <a:srgbClr val="275D38"/>
    </a:custClr>
    <a:custClr name="Dark yellow">
      <a:srgbClr val="965D00"/>
    </a:custClr>
    <a:custClr name="Dark orange">
      <a:srgbClr val="A32E00"/>
    </a:custClr>
    <a:custClr name="Dark crimson">
      <a:srgbClr val="9A1C1F"/>
    </a:custClr>
    <a:custClr name="Dark pink">
      <a:srgbClr val="B2025B"/>
    </a:custClr>
    <a:custClr name="Dark purple">
      <a:srgbClr val="463282"/>
    </a:custClr>
    <a:custClr name="Dark blue gray">
      <a:srgbClr val="4E6287"/>
    </a:custClr>
    <a:custClr name="Danger red">
      <a:srgbClr val="C53532"/>
    </a:custClr>
    <a:custClr name="Blue">
      <a:srgbClr val="009DE0"/>
    </a:custClr>
    <a:custClr name="Gray">
      <a:srgbClr val="949494"/>
    </a:custClr>
    <a:custClr name="Green">
      <a:srgbClr val="00AC41"/>
    </a:custClr>
    <a:custClr name="Yellow">
      <a:srgbClr val="FFBE00"/>
    </a:custClr>
    <a:custClr name="Orange">
      <a:srgbClr val="FF8C00"/>
    </a:custClr>
    <a:custClr name="Crimson">
      <a:srgbClr val="EF4E45"/>
    </a:custClr>
    <a:custClr name="Pink">
      <a:srgbClr val="EE3D8B"/>
    </a:custClr>
    <a:custClr name="Purple">
      <a:srgbClr val="8246AF"/>
    </a:custClr>
    <a:custClr name="Blue gray">
      <a:srgbClr val="8096B2"/>
    </a:custClr>
    <a:custClr name="Warning yellow">
      <a:srgbClr val="FFBE00"/>
    </a:custClr>
    <a:custClr name="Light blue">
      <a:srgbClr val="76D3FF"/>
    </a:custClr>
    <a:custClr name="Light gray">
      <a:srgbClr val="DADADA"/>
    </a:custClr>
    <a:custClr name="Light green">
      <a:srgbClr val="ADDFB3"/>
    </a:custClr>
    <a:custClr name="Light yellow">
      <a:srgbClr val="FFE580"/>
    </a:custClr>
    <a:custClr name="Light orange">
      <a:srgbClr val="FFCA94"/>
    </a:custClr>
    <a:custClr name="Light crimson">
      <a:srgbClr val="FFAEA6"/>
    </a:custClr>
    <a:custClr name="Light pink">
      <a:srgbClr val="F8ACBE"/>
    </a:custClr>
    <a:custClr name="Light purple">
      <a:srgbClr val="CCB3E0"/>
    </a:custClr>
    <a:custClr name="Light blue gray">
      <a:srgbClr val="BED3E4"/>
    </a:custClr>
    <a:custClr name="Success green">
      <a:srgbClr val="14853D"/>
    </a:custClr>
    <a:custClr name="Table blue">
      <a:srgbClr val="C7EDFF"/>
    </a:custClr>
    <a:custClr name="Table gray">
      <a:srgbClr val="F0F0F0"/>
    </a:custClr>
  </a:custClrLst>
  <a:extLst>
    <a:ext uri="{05A4C25C-085E-4340-85A3-A5531E510DB2}">
      <thm15:themeFamily xmlns:thm15="http://schemas.microsoft.com/office/thememl/2012/main" name="Classic Print.potx" id="{3BD3F9C2-E0F5-4CEF-8789-E4AB830419DB}" vid="{79E2AB3F-92A5-4A76-BFD1-0EDE0A7B893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ontrol xmlns="http://schemas.microsoft.com/VisualStudio/2011/storyboarding/control">
  <Id Name="7d13ce52-dab3-4daf-bdad-0b50fc4f5abf" Revision="1" Stencil="Flags_Europe_v1" StencilVersion="1.0"/>
</Control>
</file>

<file path=customXml/item2.xml><?xml version="1.0" encoding="utf-8"?>
<Control xmlns="http://schemas.microsoft.com/VisualStudio/2011/storyboarding/control">
  <Id Name="77064c44-e643-4522-b38d-5ee0227e7a59" Revision="1" Stencil="Logos 1_v01" StencilVersion="1.0"/>
</Control>
</file>

<file path=customXml/itemProps1.xml><?xml version="1.0" encoding="utf-8"?>
<ds:datastoreItem xmlns:ds="http://schemas.openxmlformats.org/officeDocument/2006/customXml" ds:itemID="{D5A714EB-68EA-418D-93DF-112E4C5478D9}">
  <ds:schemaRefs>
    <ds:schemaRef ds:uri="http://schemas.microsoft.com/VisualStudio/2011/storyboarding/control"/>
  </ds:schemaRefs>
</ds:datastoreItem>
</file>

<file path=customXml/itemProps2.xml><?xml version="1.0" encoding="utf-8"?>
<ds:datastoreItem xmlns:ds="http://schemas.openxmlformats.org/officeDocument/2006/customXml" ds:itemID="{884E66BC-2C4B-4218-8A3A-4AB61059A0B2}">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blank</Template>
  <TotalTime>1146</TotalTime>
  <Words>3364</Words>
  <Application>Microsoft Office PowerPoint</Application>
  <PresentationFormat>Widescreen</PresentationFormat>
  <Paragraphs>437</Paragraphs>
  <Slides>17</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Calibri</vt:lpstr>
      <vt:lpstr>MS PGothic</vt:lpstr>
      <vt:lpstr>SimSun</vt:lpstr>
      <vt:lpstr>Arial</vt:lpstr>
      <vt:lpstr>MMC Display Condensed</vt:lpstr>
      <vt:lpstr>Oswald Bold</vt:lpstr>
      <vt:lpstr>Oliver Wyman</vt:lpstr>
      <vt:lpstr>think-cell Slide</vt:lpstr>
      <vt:lpstr>PowerPoint Presentation</vt:lpstr>
      <vt:lpstr>PowerPoint Presentation</vt:lpstr>
      <vt:lpstr>PowerPoint Presentation</vt:lpstr>
      <vt:lpstr>EXECUTIVE SUMMARY</vt:lpstr>
      <vt:lpstr>Basel IV is completing its approval process at EU level</vt:lpstr>
      <vt:lpstr>Across impacted areas, credit risk and output floor is where risk management has broader margin of interventions</vt:lpstr>
      <vt:lpstr>PowerPoint Presentation</vt:lpstr>
      <vt:lpstr>We see three types of levers that can be deployed to reduce capital absorption and developing capital-light strategies</vt:lpstr>
      <vt:lpstr>There are opportunities for rwa optimization for many of main regulatory changes - illustrative example</vt:lpstr>
      <vt:lpstr>The Output floor limits the amount of capital benefit from use  of internal models to 27.5% (on bank-level)</vt:lpstr>
      <vt:lpstr>To (partially) mitigate the impact of output floors, the accuracy of standardised capital calculation needs to be increased </vt:lpstr>
      <vt:lpstr>BASEL IV REVISIONS TO CCF WILL ELIMINATE THE CURRENT DIFFERENCES BETWEEN STANDARDIZED VS. IRB TREATMENT</vt:lpstr>
      <vt:lpstr>Data remediation program will help banks to mitigate consequences of negative CCF flooring at 0 rule proposed in basel IV</vt:lpstr>
      <vt:lpstr>Basel IV revisions to Effective maturity application will make a-irb banks to consider switching to f-irb models</vt:lpstr>
      <vt:lpstr>Basel IV will introduce LGD floors under A-IRB and lgd decrease for unsecured non-financial corporates alongside other parameters change under f-irb </vt:lpstr>
      <vt:lpstr>Case study – DEVELOPMENT AND implementation of IRB rwa/CET1 “in-vitro” calculation system for SSM bank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Lundgren, Justin</dc:creator>
  <cp:keywords>OW21.Widescreen.20221107.1</cp:keywords>
  <cp:lastModifiedBy>Bonfanti, Matteo</cp:lastModifiedBy>
  <cp:revision>35</cp:revision>
  <cp:lastPrinted>2024-02-16T09:22:21Z</cp:lastPrinted>
  <dcterms:created xsi:type="dcterms:W3CDTF">2023-05-03T11:40:32Z</dcterms:created>
  <dcterms:modified xsi:type="dcterms:W3CDTF">2024-03-27T13:31:10Z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Version">
    <vt:lpwstr>2021/06/01</vt:lpwstr>
  </property>
  <property fmtid="{D5CDD505-2E9C-101B-9397-08002B2CF9AE}" pid="3" name="MSIP_Label_38f1469a-2c2a-4aee-b92b-090d4c5468ff_Enabled">
    <vt:lpwstr>true</vt:lpwstr>
  </property>
  <property fmtid="{D5CDD505-2E9C-101B-9397-08002B2CF9AE}" pid="4" name="MSIP_Label_38f1469a-2c2a-4aee-b92b-090d4c5468ff_SetDate">
    <vt:lpwstr>2023-05-03T11:40:34Z</vt:lpwstr>
  </property>
  <property fmtid="{D5CDD505-2E9C-101B-9397-08002B2CF9AE}" pid="5" name="MSIP_Label_38f1469a-2c2a-4aee-b92b-090d4c5468ff_Method">
    <vt:lpwstr>Standard</vt:lpwstr>
  </property>
  <property fmtid="{D5CDD505-2E9C-101B-9397-08002B2CF9AE}" pid="6" name="MSIP_Label_38f1469a-2c2a-4aee-b92b-090d4c5468ff_Name">
    <vt:lpwstr>Confidential - Unmarked</vt:lpwstr>
  </property>
  <property fmtid="{D5CDD505-2E9C-101B-9397-08002B2CF9AE}" pid="7" name="MSIP_Label_38f1469a-2c2a-4aee-b92b-090d4c5468ff_SiteId">
    <vt:lpwstr>2a6e6092-73e4-4752-b1a5-477a17f5056d</vt:lpwstr>
  </property>
  <property fmtid="{D5CDD505-2E9C-101B-9397-08002B2CF9AE}" pid="8" name="MSIP_Label_38f1469a-2c2a-4aee-b92b-090d4c5468ff_ActionId">
    <vt:lpwstr>71e4b42a-728d-4546-95b4-39f9a094a506</vt:lpwstr>
  </property>
  <property fmtid="{D5CDD505-2E9C-101B-9397-08002B2CF9AE}" pid="9" name="MSIP_Label_38f1469a-2c2a-4aee-b92b-090d4c5468ff_ContentBits">
    <vt:lpwstr>0</vt:lpwstr>
  </property>
  <property fmtid="{D5CDD505-2E9C-101B-9397-08002B2CF9AE}" pid="10" name="DocumentMSOLanguageID">
    <vt:lpwstr>msoLanguageIDEnglishUK</vt:lpwstr>
  </property>
  <property fmtid="{D5CDD505-2E9C-101B-9397-08002B2CF9AE}" pid="11" name="LogoName">
    <vt:lpwstr>Oliver Wyman</vt:lpwstr>
  </property>
</Properties>
</file>